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563" y="1938527"/>
            <a:ext cx="1709927" cy="3665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9507" y="257302"/>
            <a:ext cx="67335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3275" y="173736"/>
            <a:ext cx="8639556" cy="63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507" y="257302"/>
            <a:ext cx="67335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466" y="1194186"/>
            <a:ext cx="8529066" cy="219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맑은 고딕"/>
                <a:cs typeface="맑은 고딕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7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jpg"/><Relationship Id="rId26" Type="http://schemas.openxmlformats.org/officeDocument/2006/relationships/image" Target="../media/image98.jpg"/><Relationship Id="rId27" Type="http://schemas.openxmlformats.org/officeDocument/2006/relationships/image" Target="../media/image99.png"/><Relationship Id="rId28" Type="http://schemas.openxmlformats.org/officeDocument/2006/relationships/image" Target="../media/image100.jpg"/><Relationship Id="rId29" Type="http://schemas.openxmlformats.org/officeDocument/2006/relationships/image" Target="../media/image10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jpg"/><Relationship Id="rId5" Type="http://schemas.openxmlformats.org/officeDocument/2006/relationships/image" Target="../media/image105.jp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Relationship Id="rId16" Type="http://schemas.openxmlformats.org/officeDocument/2006/relationships/image" Target="../media/image116.png"/><Relationship Id="rId17" Type="http://schemas.openxmlformats.org/officeDocument/2006/relationships/image" Target="../media/image117.png"/><Relationship Id="rId18" Type="http://schemas.openxmlformats.org/officeDocument/2006/relationships/image" Target="../media/image118.jpg"/><Relationship Id="rId19" Type="http://schemas.openxmlformats.org/officeDocument/2006/relationships/image" Target="../media/image119.png"/><Relationship Id="rId20" Type="http://schemas.openxmlformats.org/officeDocument/2006/relationships/image" Target="../media/image120.jpg"/><Relationship Id="rId21" Type="http://schemas.openxmlformats.org/officeDocument/2006/relationships/image" Target="../media/image121.jpg"/><Relationship Id="rId22" Type="http://schemas.openxmlformats.org/officeDocument/2006/relationships/image" Target="../media/image122.png"/><Relationship Id="rId23" Type="http://schemas.openxmlformats.org/officeDocument/2006/relationships/image" Target="../media/image123.png"/><Relationship Id="rId24" Type="http://schemas.openxmlformats.org/officeDocument/2006/relationships/image" Target="../media/image124.png"/><Relationship Id="rId25" Type="http://schemas.openxmlformats.org/officeDocument/2006/relationships/image" Target="../media/image125.png"/><Relationship Id="rId26" Type="http://schemas.openxmlformats.org/officeDocument/2006/relationships/image" Target="../media/image126.png"/><Relationship Id="rId27" Type="http://schemas.openxmlformats.org/officeDocument/2006/relationships/image" Target="../media/image127.jpg"/><Relationship Id="rId28" Type="http://schemas.openxmlformats.org/officeDocument/2006/relationships/image" Target="../media/image128.png"/><Relationship Id="rId29" Type="http://schemas.openxmlformats.org/officeDocument/2006/relationships/image" Target="../media/image129.png"/><Relationship Id="rId30" Type="http://schemas.openxmlformats.org/officeDocument/2006/relationships/image" Target="../media/image130.png"/><Relationship Id="rId31" Type="http://schemas.openxmlformats.org/officeDocument/2006/relationships/image" Target="../media/image13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2.jpg"/><Relationship Id="rId3" Type="http://schemas.openxmlformats.org/officeDocument/2006/relationships/image" Target="../media/image133.png"/><Relationship Id="rId4" Type="http://schemas.openxmlformats.org/officeDocument/2006/relationships/image" Target="../media/image13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5.png"/><Relationship Id="rId3" Type="http://schemas.openxmlformats.org/officeDocument/2006/relationships/image" Target="../media/image13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Relationship Id="rId3" Type="http://schemas.openxmlformats.org/officeDocument/2006/relationships/image" Target="../media/image138.jpg"/><Relationship Id="rId4" Type="http://schemas.openxmlformats.org/officeDocument/2006/relationships/image" Target="../media/image139.jpg"/><Relationship Id="rId5" Type="http://schemas.openxmlformats.org/officeDocument/2006/relationships/image" Target="../media/image14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1" Type="http://schemas.openxmlformats.org/officeDocument/2006/relationships/image" Target="../media/image14.jpg"/><Relationship Id="rId12" Type="http://schemas.openxmlformats.org/officeDocument/2006/relationships/image" Target="../media/image15.jpg"/><Relationship Id="rId13" Type="http://schemas.openxmlformats.org/officeDocument/2006/relationships/image" Target="../media/image16.jpg"/><Relationship Id="rId14" Type="http://schemas.openxmlformats.org/officeDocument/2006/relationships/image" Target="../media/image17.jpg"/><Relationship Id="rId15" Type="http://schemas.openxmlformats.org/officeDocument/2006/relationships/image" Target="../media/image18.jpg"/><Relationship Id="rId16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Relationship Id="rId10" Type="http://schemas.openxmlformats.org/officeDocument/2006/relationships/image" Target="../media/image28.jpg"/><Relationship Id="rId11" Type="http://schemas.openxmlformats.org/officeDocument/2006/relationships/image" Target="../media/image2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Relationship Id="rId10" Type="http://schemas.openxmlformats.org/officeDocument/2006/relationships/image" Target="../media/image3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jpg"/><Relationship Id="rId11" Type="http://schemas.openxmlformats.org/officeDocument/2006/relationships/image" Target="../media/image50.jpg"/><Relationship Id="rId12" Type="http://schemas.openxmlformats.org/officeDocument/2006/relationships/image" Target="../media/image51.png"/><Relationship Id="rId13" Type="http://schemas.openxmlformats.org/officeDocument/2006/relationships/image" Target="../media/image5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5" Type="http://schemas.openxmlformats.org/officeDocument/2006/relationships/image" Target="../media/image6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0532" y="531876"/>
            <a:ext cx="3243072" cy="6080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2762" y="2376677"/>
            <a:ext cx="26765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585858"/>
                </a:solidFill>
                <a:latin typeface="맑은 고딕"/>
                <a:cs typeface="맑은 고딕"/>
              </a:rPr>
              <a:t>매일매일 언제</a:t>
            </a:r>
            <a:r>
              <a:rPr dirty="0" sz="1600" spc="0" b="1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맑은 고딕"/>
                <a:cs typeface="맑은 고딕"/>
              </a:rPr>
              <a:t>어디서나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585858"/>
                </a:solidFill>
                <a:latin typeface="맑은 고딕"/>
                <a:cs typeface="맑은 고딕"/>
              </a:rPr>
              <a:t>나를 지키는 건강한</a:t>
            </a:r>
            <a:r>
              <a:rPr dirty="0" sz="1600" spc="-55" b="1">
                <a:solidFill>
                  <a:srgbClr val="585858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맑은 고딕"/>
                <a:cs typeface="맑은 고딕"/>
              </a:rPr>
              <a:t>위생습관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131" y="2949701"/>
            <a:ext cx="32524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585858"/>
                </a:solidFill>
              </a:rPr>
              <a:t>전해수기</a:t>
            </a:r>
            <a:r>
              <a:rPr dirty="0" sz="4000" spc="-70">
                <a:solidFill>
                  <a:srgbClr val="585858"/>
                </a:solidFill>
              </a:rPr>
              <a:t> </a:t>
            </a:r>
            <a:r>
              <a:rPr dirty="0" sz="4000" spc="-5">
                <a:solidFill>
                  <a:srgbClr val="585858"/>
                </a:solidFill>
              </a:rPr>
              <a:t>해요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801623" y="5932170"/>
            <a:ext cx="1600200" cy="371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459" y="262127"/>
            <a:ext cx="8569960" cy="6350635"/>
          </a:xfrm>
          <a:custGeom>
            <a:avLst/>
            <a:gdLst/>
            <a:ahLst/>
            <a:cxnLst/>
            <a:rect l="l" t="t" r="r" b="b"/>
            <a:pathLst>
              <a:path w="8569960" h="6350634">
                <a:moveTo>
                  <a:pt x="0" y="6350508"/>
                </a:moveTo>
                <a:lnTo>
                  <a:pt x="8569452" y="6350508"/>
                </a:lnTo>
                <a:lnTo>
                  <a:pt x="8569452" y="0"/>
                </a:lnTo>
                <a:lnTo>
                  <a:pt x="0" y="0"/>
                </a:lnTo>
                <a:lnTo>
                  <a:pt x="0" y="6350508"/>
                </a:lnTo>
                <a:close/>
              </a:path>
            </a:pathLst>
          </a:custGeom>
          <a:ln w="1219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507" y="336550"/>
            <a:ext cx="67837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>
              <a:lnSpc>
                <a:spcPct val="100000"/>
              </a:lnSpc>
              <a:spcBef>
                <a:spcPts val="100"/>
              </a:spcBef>
              <a:tabLst>
                <a:tab pos="2403475" algn="l"/>
              </a:tabLst>
            </a:pP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안자극 / 피부자극	/ 경구독성 시험</a:t>
            </a:r>
            <a:r>
              <a:rPr dirty="0" sz="1800" spc="-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결과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275" y="173736"/>
            <a:ext cx="1856739" cy="63119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04.</a:t>
            </a:r>
            <a:r>
              <a:rPr dirty="0" sz="18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검증결과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452" y="1100454"/>
            <a:ext cx="64674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2785" marR="5080" indent="-68008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맑은 고딕"/>
                <a:cs typeface="맑은 고딕"/>
              </a:rPr>
              <a:t>ESWM로 </a:t>
            </a:r>
            <a:r>
              <a:rPr dirty="0" sz="1600" spc="-5" b="1">
                <a:latin typeface="맑은 고딕"/>
                <a:cs typeface="맑은 고딕"/>
              </a:rPr>
              <a:t>생성된 살균수를 동물 안자극/피부자극/경구독성시험한 결과  일반 수돗물과 동등하게 독성이 없음을</a:t>
            </a:r>
            <a:r>
              <a:rPr dirty="0" sz="1600" spc="50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입증하였습니다.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343" y="2696552"/>
            <a:ext cx="2449050" cy="2736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3448" y="2690534"/>
            <a:ext cx="2460292" cy="2754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07557" y="5223563"/>
            <a:ext cx="2524013" cy="116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77875" y="1910500"/>
            <a:ext cx="2486904" cy="3111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전해수기 해요의</a:t>
            </a:r>
            <a:r>
              <a:rPr dirty="0" spc="-45"/>
              <a:t> </a:t>
            </a:r>
            <a:r>
              <a:rPr dirty="0"/>
              <a:t>살균력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801" y="818134"/>
            <a:ext cx="46939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맑은 고딕"/>
                <a:cs typeface="맑은 고딕"/>
              </a:rPr>
              <a:t>1단계 </a:t>
            </a:r>
            <a:r>
              <a:rPr dirty="0" sz="1500" b="1">
                <a:latin typeface="맑은 고딕"/>
                <a:cs typeface="맑은 고딕"/>
              </a:rPr>
              <a:t>전해수 생성</a:t>
            </a:r>
            <a:r>
              <a:rPr dirty="0" sz="1500" spc="-15" b="1">
                <a:latin typeface="맑은 고딕"/>
                <a:cs typeface="맑은 고딕"/>
              </a:rPr>
              <a:t> </a:t>
            </a:r>
            <a:r>
              <a:rPr dirty="0" sz="1500" b="1">
                <a:latin typeface="맑은 고딕"/>
                <a:cs typeface="맑은 고딕"/>
              </a:rPr>
              <a:t>상태에서</a:t>
            </a:r>
            <a:endParaRPr sz="15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dirty="0" sz="1500" b="1">
                <a:latin typeface="맑은 고딕"/>
                <a:cs typeface="맑은 고딕"/>
              </a:rPr>
              <a:t>대장균등 유해균이 살균수 접촉 </a:t>
            </a:r>
            <a:r>
              <a:rPr dirty="0" sz="1500" spc="-10" b="1">
                <a:latin typeface="맑은 고딕"/>
                <a:cs typeface="맑은 고딕"/>
              </a:rPr>
              <a:t>15초 </a:t>
            </a:r>
            <a:r>
              <a:rPr dirty="0" sz="1500" b="1">
                <a:latin typeface="맑은 고딕"/>
                <a:cs typeface="맑은 고딕"/>
              </a:rPr>
              <a:t>이후 </a:t>
            </a:r>
            <a:r>
              <a:rPr dirty="0" sz="1500" spc="-5" b="1">
                <a:latin typeface="맑은 고딕"/>
                <a:cs typeface="맑은 고딕"/>
              </a:rPr>
              <a:t>99.9%</a:t>
            </a:r>
            <a:r>
              <a:rPr dirty="0" sz="1500" spc="-60" b="1">
                <a:latin typeface="맑은 고딕"/>
                <a:cs typeface="맑은 고딕"/>
              </a:rPr>
              <a:t> </a:t>
            </a:r>
            <a:r>
              <a:rPr dirty="0" sz="1500" b="1">
                <a:latin typeface="맑은 고딕"/>
                <a:cs typeface="맑은 고딕"/>
              </a:rPr>
              <a:t>살균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04.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검증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결과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6527" y="1412747"/>
            <a:ext cx="6693408" cy="4927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1850" spc="-5"/>
              <a:t>해요로 생성된 </a:t>
            </a:r>
            <a:r>
              <a:rPr dirty="0"/>
              <a:t>전해수의</a:t>
            </a:r>
            <a:r>
              <a:rPr dirty="0" spc="-10"/>
              <a:t> </a:t>
            </a:r>
            <a:r>
              <a:rPr dirty="0"/>
              <a:t>살균력</a:t>
            </a:r>
            <a:endParaRPr sz="1850"/>
          </a:p>
        </p:txBody>
      </p:sp>
      <p:sp>
        <p:nvSpPr>
          <p:cNvPr id="4" name="object 4"/>
          <p:cNvSpPr txBox="1"/>
          <p:nvPr/>
        </p:nvSpPr>
        <p:spPr>
          <a:xfrm>
            <a:off x="1134262" y="888568"/>
            <a:ext cx="6875780" cy="71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2335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맑은 고딕"/>
                <a:cs typeface="맑은 고딕"/>
              </a:rPr>
              <a:t>1단계 전해수 생성상태에서도</a:t>
            </a:r>
            <a:endParaRPr sz="1500">
              <a:latin typeface="맑은 고딕"/>
              <a:cs typeface="맑은 고딕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500" b="1">
                <a:latin typeface="맑은 고딕"/>
                <a:cs typeface="맑은 고딕"/>
              </a:rPr>
              <a:t>대장균 분원성구균, 황생포도상구균, 녹농균, 폐렴균 , MRSA 살균력 </a:t>
            </a:r>
            <a:r>
              <a:rPr dirty="0" sz="1500" spc="-5" b="1">
                <a:latin typeface="맑은 고딕"/>
                <a:cs typeface="맑은 고딕"/>
              </a:rPr>
              <a:t>99.9%</a:t>
            </a:r>
            <a:r>
              <a:rPr dirty="0" sz="1500" spc="-145" b="1">
                <a:latin typeface="맑은 고딕"/>
                <a:cs typeface="맑은 고딕"/>
              </a:rPr>
              <a:t> </a:t>
            </a:r>
            <a:r>
              <a:rPr dirty="0" sz="1500" b="1">
                <a:latin typeface="맑은 고딕"/>
                <a:cs typeface="맑은 고딕"/>
              </a:rPr>
              <a:t>이상  ( 한국화학융합시험연구원 , 한국건설생활환경시험연구원</a:t>
            </a:r>
            <a:r>
              <a:rPr dirty="0" sz="1500" spc="-45" b="1">
                <a:latin typeface="맑은 고딕"/>
                <a:cs typeface="맑은 고딕"/>
              </a:rPr>
              <a:t> </a:t>
            </a:r>
            <a:r>
              <a:rPr dirty="0" sz="1500" b="1">
                <a:latin typeface="맑은 고딕"/>
                <a:cs typeface="맑은 고딕"/>
              </a:rPr>
              <a:t>)</a:t>
            </a:r>
            <a:endParaRPr sz="15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04.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검증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결과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" y="1988819"/>
            <a:ext cx="3116579" cy="421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6495" y="1988820"/>
            <a:ext cx="2921507" cy="4212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28588" y="2033016"/>
            <a:ext cx="2915412" cy="4168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5085" y="1772983"/>
            <a:ext cx="1023615" cy="1113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해요 분무시 살균력</a:t>
            </a:r>
            <a:r>
              <a:rPr dirty="0" sz="2400" spc="10"/>
              <a:t> </a:t>
            </a:r>
            <a:r>
              <a:rPr dirty="0" sz="2400"/>
              <a:t>결과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04.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검증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결과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976" y="4162170"/>
            <a:ext cx="365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맑은 고딕"/>
                <a:cs typeface="맑은 고딕"/>
              </a:rPr>
              <a:t>5hr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262" y="5675782"/>
            <a:ext cx="571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맑은 고딕"/>
                <a:cs typeface="맑은 고딕"/>
              </a:rPr>
              <a:t>20</a:t>
            </a:r>
            <a:r>
              <a:rPr dirty="0" sz="1800" spc="-90">
                <a:latin typeface="맑은 고딕"/>
                <a:cs typeface="맑은 고딕"/>
              </a:rPr>
              <a:t> </a:t>
            </a:r>
            <a:r>
              <a:rPr dirty="0" sz="1800">
                <a:latin typeface="맑은 고딕"/>
                <a:cs typeface="맑은 고딕"/>
              </a:rPr>
              <a:t>hr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29867" y="838212"/>
            <a:ext cx="438137" cy="511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62455" y="838212"/>
            <a:ext cx="534149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71827" y="838212"/>
            <a:ext cx="1219962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7000" y="838212"/>
            <a:ext cx="991362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14344" y="838212"/>
            <a:ext cx="438137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46932" y="838212"/>
            <a:ext cx="762762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84903" y="838212"/>
            <a:ext cx="991362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51476" y="838212"/>
            <a:ext cx="991362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18047" y="838212"/>
            <a:ext cx="991361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84620" y="838212"/>
            <a:ext cx="991362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07947" y="1112532"/>
            <a:ext cx="570738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73124" y="1112532"/>
            <a:ext cx="534149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80972" y="1112532"/>
            <a:ext cx="762762" cy="511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18944" y="1112532"/>
            <a:ext cx="534149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28316" y="1112532"/>
            <a:ext cx="570738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93492" y="1112532"/>
            <a:ext cx="762761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29940" y="1112532"/>
            <a:ext cx="1448562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53711" y="1112532"/>
            <a:ext cx="991362" cy="511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21808" y="1112532"/>
            <a:ext cx="991362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88379" y="1112532"/>
            <a:ext cx="1448562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31380" y="1112532"/>
            <a:ext cx="364985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238808" y="896492"/>
            <a:ext cx="6210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  <a:tabLst>
                <a:tab pos="2286000" algn="l"/>
              </a:tabLst>
            </a:pPr>
            <a:r>
              <a:rPr dirty="0" sz="1800" b="1">
                <a:latin typeface="맑은 고딕"/>
                <a:cs typeface="맑은 고딕"/>
              </a:rPr>
              <a:t>5회 분사이상 분사시	5시간 경과시 미생물 성장이</a:t>
            </a:r>
            <a:r>
              <a:rPr dirty="0" sz="1800" spc="-65" b="1">
                <a:latin typeface="맑은 고딕"/>
                <a:cs typeface="맑은 고딕"/>
              </a:rPr>
              <a:t> </a:t>
            </a:r>
            <a:r>
              <a:rPr dirty="0" sz="1800" b="1">
                <a:latin typeface="맑은 고딕"/>
                <a:cs typeface="맑은 고딕"/>
              </a:rPr>
              <a:t>없으며</a:t>
            </a:r>
            <a:endParaRPr sz="18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맑은 고딕"/>
                <a:cs typeface="맑은 고딕"/>
              </a:rPr>
              <a:t>10회 분사 후 20시간 경과시에도 미생물 성장이</a:t>
            </a:r>
            <a:r>
              <a:rPr dirty="0" sz="1800" spc="-110" b="1">
                <a:latin typeface="맑은 고딕"/>
                <a:cs typeface="맑은 고딕"/>
              </a:rPr>
              <a:t> </a:t>
            </a:r>
            <a:r>
              <a:rPr dirty="0" sz="1800" b="1">
                <a:latin typeface="맑은 고딕"/>
                <a:cs typeface="맑은 고딕"/>
              </a:rPr>
              <a:t>없었습니다.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9932" y="3718559"/>
            <a:ext cx="4230624" cy="14417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79932" y="5289803"/>
            <a:ext cx="4230624" cy="13106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56026" y="3723894"/>
            <a:ext cx="1971039" cy="1365885"/>
          </a:xfrm>
          <a:custGeom>
            <a:avLst/>
            <a:gdLst/>
            <a:ahLst/>
            <a:cxnLst/>
            <a:rect l="l" t="t" r="r" b="b"/>
            <a:pathLst>
              <a:path w="1971039" h="1365885">
                <a:moveTo>
                  <a:pt x="0" y="1365503"/>
                </a:moveTo>
                <a:lnTo>
                  <a:pt x="1970531" y="1365503"/>
                </a:lnTo>
                <a:lnTo>
                  <a:pt x="1970531" y="0"/>
                </a:lnTo>
                <a:lnTo>
                  <a:pt x="0" y="0"/>
                </a:lnTo>
                <a:lnTo>
                  <a:pt x="0" y="136550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53661" y="5327141"/>
            <a:ext cx="1012190" cy="1236345"/>
          </a:xfrm>
          <a:custGeom>
            <a:avLst/>
            <a:gdLst/>
            <a:ahLst/>
            <a:cxnLst/>
            <a:rect l="l" t="t" r="r" b="b"/>
            <a:pathLst>
              <a:path w="1012189" h="1236345">
                <a:moveTo>
                  <a:pt x="0" y="1235963"/>
                </a:moveTo>
                <a:lnTo>
                  <a:pt x="1011936" y="1235963"/>
                </a:lnTo>
                <a:lnTo>
                  <a:pt x="1011936" y="0"/>
                </a:lnTo>
                <a:lnTo>
                  <a:pt x="0" y="0"/>
                </a:lnTo>
                <a:lnTo>
                  <a:pt x="0" y="123596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198575" y="3340100"/>
            <a:ext cx="6705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맑은 고딕"/>
                <a:cs typeface="맑은 고딕"/>
              </a:rPr>
              <a:t>co</a:t>
            </a:r>
            <a:r>
              <a:rPr dirty="0" sz="1600" spc="-10">
                <a:latin typeface="맑은 고딕"/>
                <a:cs typeface="맑은 고딕"/>
              </a:rPr>
              <a:t>nt</a:t>
            </a:r>
            <a:r>
              <a:rPr dirty="0" sz="1600" spc="-30">
                <a:latin typeface="맑은 고딕"/>
                <a:cs typeface="맑은 고딕"/>
              </a:rPr>
              <a:t>r</a:t>
            </a:r>
            <a:r>
              <a:rPr dirty="0" sz="1600" spc="-10">
                <a:latin typeface="맑은 고딕"/>
                <a:cs typeface="맑은 고딕"/>
              </a:rPr>
              <a:t>ol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81860" y="3333063"/>
            <a:ext cx="817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맑은 고딕"/>
                <a:cs typeface="맑은 고딕"/>
              </a:rPr>
              <a:t>1회</a:t>
            </a:r>
            <a:r>
              <a:rPr dirty="0" sz="1600" spc="-70">
                <a:latin typeface="맑은 고딕"/>
                <a:cs typeface="맑은 고딕"/>
              </a:rPr>
              <a:t> </a:t>
            </a:r>
            <a:r>
              <a:rPr dirty="0" sz="1600" spc="-10">
                <a:latin typeface="맑은 고딕"/>
                <a:cs typeface="맑은 고딕"/>
              </a:rPr>
              <a:t>분사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83077" y="3333063"/>
            <a:ext cx="8185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맑은 고딕"/>
                <a:cs typeface="맑은 고딕"/>
              </a:rPr>
              <a:t>5회</a:t>
            </a:r>
            <a:r>
              <a:rPr dirty="0" sz="1600" spc="-70">
                <a:latin typeface="맑은 고딕"/>
                <a:cs typeface="맑은 고딕"/>
              </a:rPr>
              <a:t> </a:t>
            </a:r>
            <a:r>
              <a:rPr dirty="0" sz="1600" spc="-5">
                <a:latin typeface="맑은 고딕"/>
                <a:cs typeface="맑은 고딕"/>
              </a:rPr>
              <a:t>분사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39209" y="3341878"/>
            <a:ext cx="9315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맑은 고딕"/>
                <a:cs typeface="맑은 고딕"/>
              </a:rPr>
              <a:t>10회</a:t>
            </a:r>
            <a:r>
              <a:rPr dirty="0" sz="1600" spc="-50">
                <a:latin typeface="맑은 고딕"/>
                <a:cs typeface="맑은 고딕"/>
              </a:rPr>
              <a:t> </a:t>
            </a:r>
            <a:r>
              <a:rPr dirty="0" sz="1600" spc="-5">
                <a:latin typeface="맑은 고딕"/>
                <a:cs typeface="맑은 고딕"/>
              </a:rPr>
              <a:t>분사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63921" y="4034020"/>
            <a:ext cx="3482975" cy="2322195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dirty="0" sz="1050" spc="0">
                <a:latin typeface="맑은 고딕"/>
                <a:cs typeface="맑은 고딕"/>
              </a:rPr>
              <a:t>실험</a:t>
            </a:r>
            <a:r>
              <a:rPr dirty="0" sz="1050" spc="-15">
                <a:latin typeface="맑은 고딕"/>
                <a:cs typeface="맑은 고딕"/>
              </a:rPr>
              <a:t> </a:t>
            </a:r>
            <a:r>
              <a:rPr dirty="0" sz="1050" spc="0">
                <a:latin typeface="맑은 고딕"/>
                <a:cs typeface="맑은 고딕"/>
              </a:rPr>
              <a:t>조건</a:t>
            </a:r>
            <a:endParaRPr sz="1050">
              <a:latin typeface="맑은 고딕"/>
              <a:cs typeface="맑은 고딕"/>
            </a:endParaRPr>
          </a:p>
          <a:p>
            <a:pPr marL="12700" marR="803275">
              <a:lnSpc>
                <a:spcPts val="1510"/>
              </a:lnSpc>
              <a:spcBef>
                <a:spcPts val="90"/>
              </a:spcBef>
            </a:pPr>
            <a:r>
              <a:rPr dirty="0" sz="1050">
                <a:latin typeface="맑은 고딕"/>
                <a:cs typeface="맑은 고딕"/>
              </a:rPr>
              <a:t>Target microorganism – </a:t>
            </a:r>
            <a:r>
              <a:rPr dirty="0" sz="1100" spc="-20">
                <a:latin typeface="맑은 고딕"/>
                <a:cs typeface="맑은 고딕"/>
              </a:rPr>
              <a:t>E. </a:t>
            </a:r>
            <a:r>
              <a:rPr dirty="0" sz="1100" spc="-15">
                <a:latin typeface="맑은 고딕"/>
                <a:cs typeface="맑은 고딕"/>
              </a:rPr>
              <a:t>coli</a:t>
            </a:r>
            <a:r>
              <a:rPr dirty="0" sz="1050" spc="-15">
                <a:latin typeface="맑은 고딕"/>
                <a:cs typeface="맑은 고딕"/>
              </a:rPr>
              <a:t>, </a:t>
            </a:r>
            <a:r>
              <a:rPr dirty="0" sz="1050" spc="-5">
                <a:latin typeface="맑은 고딕"/>
                <a:cs typeface="맑은 고딕"/>
              </a:rPr>
              <a:t>10</a:t>
            </a:r>
            <a:r>
              <a:rPr dirty="0" baseline="23809" sz="1050" spc="-7">
                <a:latin typeface="맑은 고딕"/>
                <a:cs typeface="맑은 고딕"/>
              </a:rPr>
              <a:t>7 </a:t>
            </a:r>
            <a:r>
              <a:rPr dirty="0" sz="1050">
                <a:latin typeface="맑은 고딕"/>
                <a:cs typeface="맑은 고딕"/>
              </a:rPr>
              <a:t>CFU/mL  Target </a:t>
            </a:r>
            <a:r>
              <a:rPr dirty="0" sz="1050" spc="-5">
                <a:latin typeface="맑은 고딕"/>
                <a:cs typeface="맑은 고딕"/>
              </a:rPr>
              <a:t>feed water </a:t>
            </a:r>
            <a:r>
              <a:rPr dirty="0" sz="1050">
                <a:latin typeface="맑은 고딕"/>
                <a:cs typeface="맑은 고딕"/>
              </a:rPr>
              <a:t>– Tap </a:t>
            </a:r>
            <a:r>
              <a:rPr dirty="0" sz="1050" spc="-5">
                <a:latin typeface="맑은 고딕"/>
                <a:cs typeface="맑은 고딕"/>
              </a:rPr>
              <a:t>water, 60 mL  </a:t>
            </a:r>
            <a:r>
              <a:rPr dirty="0" sz="1050">
                <a:latin typeface="맑은 고딕"/>
                <a:cs typeface="맑은 고딕"/>
              </a:rPr>
              <a:t>Target </a:t>
            </a:r>
            <a:r>
              <a:rPr dirty="0" sz="1050" spc="-5">
                <a:latin typeface="맑은 고딕"/>
                <a:cs typeface="맑은 고딕"/>
              </a:rPr>
              <a:t>surface </a:t>
            </a:r>
            <a:r>
              <a:rPr dirty="0" sz="1050">
                <a:latin typeface="맑은 고딕"/>
                <a:cs typeface="맑은 고딕"/>
              </a:rPr>
              <a:t>– </a:t>
            </a:r>
            <a:r>
              <a:rPr dirty="0" sz="1050" spc="-5">
                <a:latin typeface="맑은 고딕"/>
                <a:cs typeface="맑은 고딕"/>
              </a:rPr>
              <a:t>slide glass, 18 </a:t>
            </a:r>
            <a:r>
              <a:rPr dirty="0" sz="1050">
                <a:latin typeface="맑은 고딕"/>
                <a:cs typeface="맑은 고딕"/>
              </a:rPr>
              <a:t>x 18 </a:t>
            </a:r>
            <a:r>
              <a:rPr dirty="0" sz="1050" spc="-5">
                <a:latin typeface="맑은 고딕"/>
                <a:cs typeface="맑은 고딕"/>
              </a:rPr>
              <a:t>mm</a:t>
            </a:r>
            <a:r>
              <a:rPr dirty="0" baseline="23809" sz="1050" spc="-7">
                <a:latin typeface="맑은 고딕"/>
                <a:cs typeface="맑은 고딕"/>
              </a:rPr>
              <a:t>2  </a:t>
            </a:r>
            <a:r>
              <a:rPr dirty="0" sz="1050" spc="0">
                <a:latin typeface="맑은 고딕"/>
                <a:cs typeface="맑은 고딕"/>
              </a:rPr>
              <a:t>염소 발생/분사</a:t>
            </a:r>
            <a:r>
              <a:rPr dirty="0" sz="1050" spc="-50">
                <a:latin typeface="맑은 고딕"/>
                <a:cs typeface="맑은 고딕"/>
              </a:rPr>
              <a:t> </a:t>
            </a:r>
            <a:r>
              <a:rPr dirty="0" sz="1050" spc="0">
                <a:latin typeface="맑은 고딕"/>
                <a:cs typeface="맑은 고딕"/>
              </a:rPr>
              <a:t>조건</a:t>
            </a:r>
            <a:endParaRPr sz="10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050" spc="0">
                <a:latin typeface="맑은 고딕"/>
                <a:cs typeface="맑은 고딕"/>
              </a:rPr>
              <a:t>염소발생: </a:t>
            </a:r>
            <a:r>
              <a:rPr dirty="0" sz="1050" spc="-5">
                <a:latin typeface="맑은 고딕"/>
                <a:cs typeface="맑은 고딕"/>
              </a:rPr>
              <a:t>1회 </a:t>
            </a:r>
            <a:r>
              <a:rPr dirty="0" sz="1050">
                <a:latin typeface="맑은 고딕"/>
                <a:cs typeface="맑은 고딕"/>
              </a:rPr>
              <a:t>(약 </a:t>
            </a:r>
            <a:r>
              <a:rPr dirty="0" sz="1050" spc="-5">
                <a:latin typeface="맑은 고딕"/>
                <a:cs typeface="맑은 고딕"/>
              </a:rPr>
              <a:t>4.7mg/L, </a:t>
            </a:r>
            <a:r>
              <a:rPr dirty="0" sz="1050">
                <a:latin typeface="맑은 고딕"/>
                <a:cs typeface="맑은 고딕"/>
              </a:rPr>
              <a:t>pH</a:t>
            </a:r>
            <a:r>
              <a:rPr dirty="0" sz="1050" spc="-65">
                <a:latin typeface="맑은 고딕"/>
                <a:cs typeface="맑은 고딕"/>
              </a:rPr>
              <a:t> </a:t>
            </a:r>
            <a:r>
              <a:rPr dirty="0" sz="1050" spc="-5">
                <a:latin typeface="맑은 고딕"/>
                <a:cs typeface="맑은 고딕"/>
              </a:rPr>
              <a:t>8.6)</a:t>
            </a:r>
            <a:endParaRPr sz="1050">
              <a:latin typeface="맑은 고딕"/>
              <a:cs typeface="맑은 고딕"/>
            </a:endParaRPr>
          </a:p>
          <a:p>
            <a:pPr marL="12700" marR="1657350">
              <a:lnSpc>
                <a:spcPct val="120000"/>
              </a:lnSpc>
            </a:pPr>
            <a:r>
              <a:rPr dirty="0" sz="1050" spc="0">
                <a:latin typeface="맑은 고딕"/>
                <a:cs typeface="맑은 고딕"/>
              </a:rPr>
              <a:t>분사 </a:t>
            </a:r>
            <a:r>
              <a:rPr dirty="0" sz="1050">
                <a:latin typeface="맑은 고딕"/>
                <a:cs typeface="맑은 고딕"/>
              </a:rPr>
              <a:t>횟수: </a:t>
            </a:r>
            <a:r>
              <a:rPr dirty="0" sz="1050" spc="-5">
                <a:latin typeface="맑은 고딕"/>
                <a:cs typeface="맑은 고딕"/>
              </a:rPr>
              <a:t>1,5,10번 </a:t>
            </a:r>
            <a:r>
              <a:rPr dirty="0" sz="1050">
                <a:latin typeface="맑은 고딕"/>
                <a:cs typeface="맑은 고딕"/>
              </a:rPr>
              <a:t>(0.1cc/회</a:t>
            </a:r>
            <a:r>
              <a:rPr dirty="0" sz="1050" spc="-120">
                <a:latin typeface="맑은 고딕"/>
                <a:cs typeface="맑은 고딕"/>
              </a:rPr>
              <a:t> </a:t>
            </a:r>
            <a:r>
              <a:rPr dirty="0" sz="1050">
                <a:latin typeface="맑은 고딕"/>
                <a:cs typeface="맑은 고딕"/>
              </a:rPr>
              <a:t>)  </a:t>
            </a:r>
            <a:r>
              <a:rPr dirty="0" sz="1050" spc="0">
                <a:latin typeface="맑은 고딕"/>
                <a:cs typeface="맑은 고딕"/>
              </a:rPr>
              <a:t>실험</a:t>
            </a:r>
            <a:r>
              <a:rPr dirty="0" sz="1050" spc="-15">
                <a:latin typeface="맑은 고딕"/>
                <a:cs typeface="맑은 고딕"/>
              </a:rPr>
              <a:t> </a:t>
            </a:r>
            <a:r>
              <a:rPr dirty="0" sz="1050" spc="0">
                <a:latin typeface="맑은 고딕"/>
                <a:cs typeface="맑은 고딕"/>
              </a:rPr>
              <a:t>방법</a:t>
            </a:r>
            <a:endParaRPr sz="1050">
              <a:latin typeface="맑은 고딕"/>
              <a:cs typeface="맑은 고딕"/>
            </a:endParaRPr>
          </a:p>
          <a:p>
            <a:pPr marL="12700" marR="5080">
              <a:lnSpc>
                <a:spcPct val="120000"/>
              </a:lnSpc>
            </a:pPr>
            <a:r>
              <a:rPr dirty="0" sz="1050">
                <a:latin typeface="맑은 고딕"/>
                <a:cs typeface="맑은 고딕"/>
              </a:rPr>
              <a:t>Slide </a:t>
            </a:r>
            <a:r>
              <a:rPr dirty="0" sz="1050" spc="-5">
                <a:latin typeface="맑은 고딕"/>
                <a:cs typeface="맑은 고딕"/>
              </a:rPr>
              <a:t>glass </a:t>
            </a:r>
            <a:r>
              <a:rPr dirty="0" sz="1050" spc="0">
                <a:latin typeface="맑은 고딕"/>
                <a:cs typeface="맑은 고딕"/>
              </a:rPr>
              <a:t>위에 미생물을 </a:t>
            </a:r>
            <a:r>
              <a:rPr dirty="0" sz="1050" spc="-5">
                <a:latin typeface="맑은 고딕"/>
                <a:cs typeface="맑은 고딕"/>
              </a:rPr>
              <a:t>spread (10</a:t>
            </a:r>
            <a:r>
              <a:rPr dirty="0" baseline="23809" sz="1050" spc="-7">
                <a:latin typeface="맑은 고딕"/>
                <a:cs typeface="맑은 고딕"/>
              </a:rPr>
              <a:t>7 </a:t>
            </a:r>
            <a:r>
              <a:rPr dirty="0" sz="1050">
                <a:latin typeface="맑은 고딕"/>
                <a:cs typeface="맑은 고딕"/>
              </a:rPr>
              <a:t>CFU/mL, </a:t>
            </a:r>
            <a:r>
              <a:rPr dirty="0" sz="1050" spc="-5">
                <a:latin typeface="맑은 고딕"/>
                <a:cs typeface="맑은 고딕"/>
              </a:rPr>
              <a:t>1mL)  </a:t>
            </a:r>
            <a:r>
              <a:rPr dirty="0" sz="1050">
                <a:latin typeface="맑은 고딕"/>
                <a:cs typeface="맑은 고딕"/>
              </a:rPr>
              <a:t>Blue</a:t>
            </a:r>
            <a:r>
              <a:rPr dirty="0" baseline="-19841" sz="1050">
                <a:latin typeface="맑은 고딕"/>
                <a:cs typeface="맑은 고딕"/>
              </a:rPr>
              <a:t>2</a:t>
            </a:r>
            <a:r>
              <a:rPr dirty="0" sz="1050">
                <a:latin typeface="맑은 고딕"/>
                <a:cs typeface="맑은 고딕"/>
              </a:rPr>
              <a:t>O </a:t>
            </a:r>
            <a:r>
              <a:rPr dirty="0" sz="1050" spc="0">
                <a:latin typeface="맑은 고딕"/>
                <a:cs typeface="맑은 고딕"/>
              </a:rPr>
              <a:t>분사후에 </a:t>
            </a:r>
            <a:r>
              <a:rPr dirty="0" sz="1050" spc="-5">
                <a:latin typeface="맑은 고딕"/>
                <a:cs typeface="맑은 고딕"/>
              </a:rPr>
              <a:t>slide </a:t>
            </a:r>
            <a:r>
              <a:rPr dirty="0" sz="1050">
                <a:latin typeface="맑은 고딕"/>
                <a:cs typeface="맑은 고딕"/>
              </a:rPr>
              <a:t>glass를 </a:t>
            </a:r>
            <a:r>
              <a:rPr dirty="0" sz="1050" spc="0">
                <a:latin typeface="맑은 고딕"/>
                <a:cs typeface="맑은 고딕"/>
              </a:rPr>
              <a:t>액체 영양분에 넣어</a:t>
            </a:r>
            <a:r>
              <a:rPr dirty="0" sz="1050" spc="-145">
                <a:latin typeface="맑은 고딕"/>
                <a:cs typeface="맑은 고딕"/>
              </a:rPr>
              <a:t> </a:t>
            </a:r>
            <a:r>
              <a:rPr dirty="0" sz="1050" spc="0">
                <a:latin typeface="맑은 고딕"/>
                <a:cs typeface="맑은 고딕"/>
              </a:rPr>
              <a:t>미생물  성장확인</a:t>
            </a:r>
            <a:r>
              <a:rPr dirty="0" sz="1050" spc="-25">
                <a:latin typeface="맑은 고딕"/>
                <a:cs typeface="맑은 고딕"/>
              </a:rPr>
              <a:t> </a:t>
            </a:r>
            <a:r>
              <a:rPr dirty="0" sz="1050" spc="-5">
                <a:latin typeface="맑은 고딕"/>
                <a:cs typeface="맑은 고딕"/>
              </a:rPr>
              <a:t>(16h)</a:t>
            </a:r>
            <a:endParaRPr sz="10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50">
                <a:latin typeface="맑은 고딕"/>
                <a:cs typeface="맑은 고딕"/>
              </a:rPr>
              <a:t>( </a:t>
            </a:r>
            <a:r>
              <a:rPr dirty="0" sz="1050" spc="0">
                <a:latin typeface="맑은 고딕"/>
                <a:cs typeface="맑은 고딕"/>
              </a:rPr>
              <a:t>자체 </a:t>
            </a:r>
            <a:r>
              <a:rPr dirty="0" sz="1050">
                <a:latin typeface="맑은 고딕"/>
                <a:cs typeface="맑은 고딕"/>
              </a:rPr>
              <a:t>실험)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25923" y="2964167"/>
            <a:ext cx="808481" cy="28881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795520" y="2994405"/>
            <a:ext cx="659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4F81BC"/>
                </a:solidFill>
                <a:latin typeface="맑은 고딕"/>
                <a:cs typeface="맑은 고딕"/>
              </a:rPr>
              <a:t>Slide</a:t>
            </a:r>
            <a:r>
              <a:rPr dirty="0" sz="1000" spc="-60" b="1">
                <a:solidFill>
                  <a:srgbClr val="4F81BC"/>
                </a:solidFill>
                <a:latin typeface="맑은 고딕"/>
                <a:cs typeface="맑은 고딕"/>
              </a:rPr>
              <a:t> </a:t>
            </a:r>
            <a:r>
              <a:rPr dirty="0" sz="1000" spc="-5" b="1">
                <a:solidFill>
                  <a:srgbClr val="4F81BC"/>
                </a:solidFill>
                <a:latin typeface="맑은 고딕"/>
                <a:cs typeface="맑은 고딕"/>
              </a:rPr>
              <a:t>glass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48483" y="1484375"/>
            <a:ext cx="1589532" cy="15361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668011" y="1924811"/>
            <a:ext cx="911352" cy="9982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100"/>
              </a:spcBef>
            </a:pPr>
            <a:r>
              <a:rPr dirty="0"/>
              <a:t>언제 어디서든 다양한 용도로</a:t>
            </a:r>
            <a:r>
              <a:rPr dirty="0" spc="-80"/>
              <a:t> </a:t>
            </a:r>
            <a:r>
              <a:rPr dirty="0"/>
              <a:t>활용</a:t>
            </a:r>
          </a:p>
        </p:txBody>
      </p:sp>
      <p:sp>
        <p:nvSpPr>
          <p:cNvPr id="4" name="object 4"/>
          <p:cNvSpPr/>
          <p:nvPr/>
        </p:nvSpPr>
        <p:spPr>
          <a:xfrm>
            <a:off x="251459" y="1543811"/>
            <a:ext cx="8641080" cy="515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3483" y="1636776"/>
            <a:ext cx="8281670" cy="403860"/>
          </a:xfrm>
          <a:custGeom>
            <a:avLst/>
            <a:gdLst/>
            <a:ahLst/>
            <a:cxnLst/>
            <a:rect l="l" t="t" r="r" b="b"/>
            <a:pathLst>
              <a:path w="8281670" h="403860">
                <a:moveTo>
                  <a:pt x="0" y="403860"/>
                </a:moveTo>
                <a:lnTo>
                  <a:pt x="8281416" y="403860"/>
                </a:lnTo>
                <a:lnTo>
                  <a:pt x="8281416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80203" y="2173223"/>
            <a:ext cx="4044950" cy="4427220"/>
          </a:xfrm>
          <a:custGeom>
            <a:avLst/>
            <a:gdLst/>
            <a:ahLst/>
            <a:cxnLst/>
            <a:rect l="l" t="t" r="r" b="b"/>
            <a:pathLst>
              <a:path w="4044950" h="4427220">
                <a:moveTo>
                  <a:pt x="0" y="4427220"/>
                </a:moveTo>
                <a:lnTo>
                  <a:pt x="4044696" y="4427220"/>
                </a:lnTo>
                <a:lnTo>
                  <a:pt x="4044696" y="0"/>
                </a:lnTo>
                <a:lnTo>
                  <a:pt x="0" y="0"/>
                </a:lnTo>
                <a:lnTo>
                  <a:pt x="0" y="4427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3483" y="2154935"/>
            <a:ext cx="4044950" cy="4427220"/>
          </a:xfrm>
          <a:custGeom>
            <a:avLst/>
            <a:gdLst/>
            <a:ahLst/>
            <a:cxnLst/>
            <a:rect l="l" t="t" r="r" b="b"/>
            <a:pathLst>
              <a:path w="4044950" h="4427220">
                <a:moveTo>
                  <a:pt x="0" y="4427220"/>
                </a:moveTo>
                <a:lnTo>
                  <a:pt x="4044696" y="4427220"/>
                </a:lnTo>
                <a:lnTo>
                  <a:pt x="4044696" y="0"/>
                </a:lnTo>
                <a:lnTo>
                  <a:pt x="0" y="0"/>
                </a:lnTo>
                <a:lnTo>
                  <a:pt x="0" y="4427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96949" y="888568"/>
            <a:ext cx="6151245" cy="1068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맑은 고딕"/>
                <a:cs typeface="맑은 고딕"/>
              </a:rPr>
              <a:t>물만 </a:t>
            </a:r>
            <a:r>
              <a:rPr dirty="0" sz="1500" b="1">
                <a:latin typeface="맑은 고딕"/>
                <a:cs typeface="맑은 고딕"/>
              </a:rPr>
              <a:t>있으면 </a:t>
            </a:r>
            <a:r>
              <a:rPr dirty="0" sz="1500" spc="-5" b="1">
                <a:latin typeface="맑은 고딕"/>
                <a:cs typeface="맑은 고딕"/>
              </a:rPr>
              <a:t>언제 어디서든 살균수 생성 가능한 포터블 타입의</a:t>
            </a:r>
            <a:r>
              <a:rPr dirty="0" sz="1500" spc="-25" b="1">
                <a:latin typeface="맑은 고딕"/>
                <a:cs typeface="맑은 고딕"/>
              </a:rPr>
              <a:t> </a:t>
            </a:r>
            <a:r>
              <a:rPr dirty="0" sz="1500" spc="-5" b="1">
                <a:latin typeface="맑은 고딕"/>
                <a:cs typeface="맑은 고딕"/>
              </a:rPr>
              <a:t>제품으로</a:t>
            </a:r>
            <a:endParaRPr sz="15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500" b="1">
                <a:latin typeface="맑은 고딕"/>
                <a:cs typeface="맑은 고딕"/>
              </a:rPr>
              <a:t>스프레이로 다양한 용도로</a:t>
            </a:r>
            <a:r>
              <a:rPr dirty="0" sz="1500" spc="-25" b="1">
                <a:latin typeface="맑은 고딕"/>
                <a:cs typeface="맑은 고딕"/>
              </a:rPr>
              <a:t> </a:t>
            </a:r>
            <a:r>
              <a:rPr dirty="0" sz="1500" b="1">
                <a:latin typeface="맑은 고딕"/>
                <a:cs typeface="맑은 고딕"/>
              </a:rPr>
              <a:t>활용</a:t>
            </a:r>
            <a:endParaRPr sz="15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25400">
              <a:lnSpc>
                <a:spcPct val="100000"/>
              </a:lnSpc>
            </a:pPr>
            <a:r>
              <a:rPr dirty="0" sz="1400" b="1">
                <a:latin typeface="맑은 고딕"/>
                <a:cs typeface="맑은 고딕"/>
              </a:rPr>
              <a:t>사용 범위 및</a:t>
            </a:r>
            <a:r>
              <a:rPr dirty="0" sz="1400" spc="-50" b="1">
                <a:latin typeface="맑은 고딕"/>
                <a:cs typeface="맑은 고딕"/>
              </a:rPr>
              <a:t> </a:t>
            </a:r>
            <a:r>
              <a:rPr dirty="0" sz="1400" b="1">
                <a:latin typeface="맑은 고딕"/>
                <a:cs typeface="맑은 고딕"/>
              </a:rPr>
              <a:t>용도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7344" y="4814315"/>
            <a:ext cx="2054352" cy="1406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89148" y="5254752"/>
            <a:ext cx="1367027" cy="1229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7868" y="5373623"/>
            <a:ext cx="1373124" cy="102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20846" y="5470042"/>
            <a:ext cx="1067168" cy="1066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3200" y="5663184"/>
            <a:ext cx="1080515" cy="1034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6551" y="2697479"/>
            <a:ext cx="1008126" cy="3726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61288" y="2697479"/>
            <a:ext cx="552437" cy="3726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65120" y="2702051"/>
            <a:ext cx="1172718" cy="3726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19855" y="2702051"/>
            <a:ext cx="717041" cy="3726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21919" y="2282444"/>
            <a:ext cx="3837940" cy="686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195580" algn="l"/>
              </a:tabLst>
            </a:pPr>
            <a:r>
              <a:rPr dirty="0" sz="1400">
                <a:latin typeface="맑은 고딕"/>
                <a:cs typeface="맑은 고딕"/>
              </a:rPr>
              <a:t>간편하게 아이들의 위생을 위해</a:t>
            </a:r>
            <a:r>
              <a:rPr dirty="0" sz="1400" spc="-110">
                <a:latin typeface="맑은 고딕"/>
                <a:cs typeface="맑은 고딕"/>
              </a:rPr>
              <a:t> </a:t>
            </a:r>
            <a:r>
              <a:rPr dirty="0" sz="1400">
                <a:latin typeface="맑은 고딕"/>
                <a:cs typeface="맑은 고딕"/>
              </a:rPr>
              <a:t>살균스프레이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tabLst>
                <a:tab pos="2447290" algn="l"/>
              </a:tabLst>
            </a:pPr>
            <a:r>
              <a:rPr dirty="0" u="sng" baseline="2057" sz="2025" spc="-509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baseline="2057" sz="2025" spc="-82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아이들</a:t>
            </a:r>
            <a:r>
              <a:rPr dirty="0" u="sng" baseline="2057" sz="202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 </a:t>
            </a:r>
            <a:r>
              <a:rPr dirty="0" u="sng" baseline="2057" sz="2025" spc="-82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위생</a:t>
            </a:r>
            <a:r>
              <a:rPr dirty="0" baseline="2057" sz="2025" spc="-82">
                <a:solidFill>
                  <a:srgbClr val="404040"/>
                </a:solidFill>
                <a:latin typeface="맑은 고딕"/>
                <a:cs typeface="맑은 고딕"/>
              </a:rPr>
              <a:t>	</a:t>
            </a:r>
            <a:r>
              <a:rPr dirty="0" u="sng" sz="135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 아이들</a:t>
            </a:r>
            <a:r>
              <a:rPr dirty="0" u="sng" sz="1350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 </a:t>
            </a:r>
            <a:r>
              <a:rPr dirty="0" u="sng" sz="1350" spc="-6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장난감</a:t>
            </a:r>
            <a:endParaRPr sz="135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9580" y="5001767"/>
            <a:ext cx="1322070" cy="3726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5048" y="5001767"/>
            <a:ext cx="552437" cy="3726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53667" y="5001767"/>
            <a:ext cx="717042" cy="3726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41731" y="5034963"/>
            <a:ext cx="122364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350" spc="-3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DIY </a:t>
            </a:r>
            <a:r>
              <a:rPr dirty="0" u="sng" sz="135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살균</a:t>
            </a:r>
            <a:r>
              <a:rPr dirty="0" u="sng" sz="1350" spc="-5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 </a:t>
            </a:r>
            <a:r>
              <a:rPr dirty="0" u="sng" sz="1350" spc="-6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물티슈</a:t>
            </a:r>
            <a:endParaRPr sz="135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6495" y="5001767"/>
            <a:ext cx="842009" cy="3726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95115" y="5001767"/>
            <a:ext cx="552450" cy="3726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6223" y="3444240"/>
            <a:ext cx="961644" cy="1280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298190" y="5034963"/>
            <a:ext cx="74358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350" spc="-335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5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개인</a:t>
            </a:r>
            <a:r>
              <a:rPr dirty="0" u="sng" sz="1350" spc="-9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 </a:t>
            </a:r>
            <a:r>
              <a:rPr dirty="0" u="sng" sz="1350" spc="-6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물품</a:t>
            </a:r>
            <a:endParaRPr sz="1350">
              <a:latin typeface="맑은 고딕"/>
              <a:cs typeface="맑은 고딕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47772" y="2983992"/>
            <a:ext cx="1103376" cy="1261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7868" y="4072128"/>
            <a:ext cx="1516380" cy="7421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89303" y="3253740"/>
            <a:ext cx="711708" cy="7345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5300" y="3285744"/>
            <a:ext cx="854963" cy="7025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24044" y="2903220"/>
            <a:ext cx="1766315" cy="15438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65619" y="4556759"/>
            <a:ext cx="1990344" cy="19796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05.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사용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용도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65520" y="3886200"/>
            <a:ext cx="1309115" cy="14874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55292" y="3988308"/>
            <a:ext cx="1295400" cy="16108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93280" y="2709672"/>
            <a:ext cx="1531620" cy="15651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73623" y="2494775"/>
            <a:ext cx="1046226" cy="37110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465571" y="2526205"/>
            <a:ext cx="84836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350" spc="-335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50" spc="-6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유치원에</a:t>
            </a:r>
            <a:r>
              <a:rPr dirty="0" u="sng" sz="1350" spc="-6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서</a:t>
            </a:r>
            <a:endParaRPr sz="1350">
              <a:latin typeface="맑은 고딕"/>
              <a:cs typeface="맑은 고딕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53584" y="4498835"/>
            <a:ext cx="1046226" cy="37110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144770" y="4531475"/>
            <a:ext cx="848360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350" spc="-335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5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자동차에</a:t>
            </a:r>
            <a:r>
              <a:rPr dirty="0" u="sng" sz="1350" spc="-6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서</a:t>
            </a:r>
            <a:endParaRPr sz="1350">
              <a:latin typeface="맑은 고딕"/>
              <a:cs typeface="맑은 고딕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67548" y="2332343"/>
            <a:ext cx="1014730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350" spc="-330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5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공중장소에서</a:t>
            </a:r>
            <a:endParaRPr sz="1350">
              <a:latin typeface="맑은 고딕"/>
              <a:cs typeface="맑은 고딕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475219" y="2299716"/>
            <a:ext cx="1210818" cy="3726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7565390" y="4243185"/>
            <a:ext cx="850265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350" spc="-330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350" spc="-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맑은 고딕"/>
                <a:cs typeface="맑은 고딕"/>
              </a:rPr>
              <a:t>사무실에서</a:t>
            </a:r>
            <a:endParaRPr sz="1350">
              <a:latin typeface="맑은 고딕"/>
              <a:cs typeface="맑은 고딕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73695" y="4210799"/>
            <a:ext cx="1046226" cy="37110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011" y="1053083"/>
            <a:ext cx="7023797" cy="528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15745">
              <a:lnSpc>
                <a:spcPct val="100000"/>
              </a:lnSpc>
              <a:spcBef>
                <a:spcPts val="100"/>
              </a:spcBef>
            </a:pPr>
            <a:r>
              <a:rPr dirty="0"/>
              <a:t>집 밖 위생</a:t>
            </a:r>
            <a:r>
              <a:rPr dirty="0" spc="-40"/>
              <a:t> </a:t>
            </a:r>
            <a:r>
              <a:rPr dirty="0"/>
              <a:t>관리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05.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사용</a:t>
            </a:r>
            <a:r>
              <a:rPr dirty="0" sz="18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용도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9364" y="1053083"/>
            <a:ext cx="1324356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15745">
              <a:lnSpc>
                <a:spcPct val="100000"/>
              </a:lnSpc>
              <a:spcBef>
                <a:spcPts val="100"/>
              </a:spcBef>
            </a:pPr>
            <a:r>
              <a:rPr dirty="0"/>
              <a:t>집 안 위생</a:t>
            </a:r>
            <a:r>
              <a:rPr dirty="0" spc="-40"/>
              <a:t> </a:t>
            </a:r>
            <a:r>
              <a:rPr dirty="0"/>
              <a:t>관리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05.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사용</a:t>
            </a:r>
            <a:r>
              <a:rPr dirty="0" sz="18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용도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283" y="1502663"/>
            <a:ext cx="7578425" cy="4001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60020"/>
            <a:ext cx="8639556" cy="63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507" y="324103"/>
            <a:ext cx="6731634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dirty="0"/>
              <a:t>제품</a:t>
            </a:r>
            <a:r>
              <a:rPr dirty="0" spc="-15"/>
              <a:t> </a:t>
            </a:r>
            <a:r>
              <a:rPr dirty="0"/>
              <a:t>실사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459" y="173736"/>
            <a:ext cx="1908175" cy="61722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06.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제품</a:t>
            </a:r>
            <a:r>
              <a:rPr dirty="0" sz="1800" spc="-4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실사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9647" y="1895855"/>
            <a:ext cx="2587751" cy="3450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55435" y="1889760"/>
            <a:ext cx="2592323" cy="3456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9288" y="1889760"/>
            <a:ext cx="2592324" cy="3456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87272" y="5472785"/>
            <a:ext cx="8166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맑은 고딕"/>
                <a:cs typeface="맑은 고딕"/>
              </a:rPr>
              <a:t>&lt;</a:t>
            </a:r>
            <a:r>
              <a:rPr dirty="0" sz="1400" b="1">
                <a:latin typeface="맑은 고딕"/>
                <a:cs typeface="맑은 고딕"/>
              </a:rPr>
              <a:t>패키지&gt;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3105" y="5423408"/>
            <a:ext cx="12350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맑은 고딕"/>
                <a:cs typeface="맑은 고딕"/>
              </a:rPr>
              <a:t>&lt;내부</a:t>
            </a:r>
            <a:r>
              <a:rPr dirty="0" sz="1400" spc="-85" b="1">
                <a:latin typeface="맑은 고딕"/>
                <a:cs typeface="맑은 고딕"/>
              </a:rPr>
              <a:t> </a:t>
            </a:r>
            <a:r>
              <a:rPr dirty="0" sz="1400" b="1">
                <a:latin typeface="맑은 고딕"/>
                <a:cs typeface="맑은 고딕"/>
              </a:rPr>
              <a:t>구성품&gt;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7616" y="5405729"/>
            <a:ext cx="81724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맑은 고딕"/>
                <a:cs typeface="맑은 고딕"/>
              </a:rPr>
              <a:t>&lt;</a:t>
            </a:r>
            <a:r>
              <a:rPr dirty="0" sz="1400" b="1">
                <a:latin typeface="맑은 고딕"/>
                <a:cs typeface="맑은 고딕"/>
              </a:rPr>
              <a:t>개봉시&gt;</a:t>
            </a:r>
            <a:endParaRPr sz="1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260604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459" y="291084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3670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0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01.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제품</a:t>
            </a:r>
            <a:r>
              <a:rPr dirty="0" sz="1800" spc="-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필요성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507" y="406400"/>
            <a:ext cx="67335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5"/>
              </a:spcBef>
            </a:pPr>
            <a:r>
              <a:rPr dirty="0"/>
              <a:t>애완동물과 생활시 살균의</a:t>
            </a:r>
            <a:r>
              <a:rPr dirty="0" spc="-70"/>
              <a:t> </a:t>
            </a:r>
            <a:r>
              <a:rPr dirty="0"/>
              <a:t>필요성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7853" y="1556385"/>
            <a:ext cx="376427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항상 유해세균에 노출된 나의</a:t>
            </a:r>
            <a:r>
              <a:rPr dirty="0" sz="1600" spc="-2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댕댕이에게  무엇인가 필요하지</a:t>
            </a:r>
            <a:r>
              <a:rPr dirty="0" sz="1600" spc="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않을까요?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672" y="1856232"/>
            <a:ext cx="1566672" cy="940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70988" y="1856232"/>
            <a:ext cx="1449324" cy="966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69870" y="2852673"/>
            <a:ext cx="993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흙장난도</a:t>
            </a:r>
            <a:r>
              <a:rPr dirty="0" sz="1200" spc="-9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치고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277" y="1354074"/>
            <a:ext cx="4144010" cy="5252085"/>
          </a:xfrm>
          <a:custGeom>
            <a:avLst/>
            <a:gdLst/>
            <a:ahLst/>
            <a:cxnLst/>
            <a:rect l="l" t="t" r="r" b="b"/>
            <a:pathLst>
              <a:path w="4144010" h="5252084">
                <a:moveTo>
                  <a:pt x="0" y="282321"/>
                </a:moveTo>
                <a:lnTo>
                  <a:pt x="3694" y="236518"/>
                </a:lnTo>
                <a:lnTo>
                  <a:pt x="14391" y="193072"/>
                </a:lnTo>
                <a:lnTo>
                  <a:pt x="31510" y="152563"/>
                </a:lnTo>
                <a:lnTo>
                  <a:pt x="54468" y="115571"/>
                </a:lnTo>
                <a:lnTo>
                  <a:pt x="82684" y="82676"/>
                </a:lnTo>
                <a:lnTo>
                  <a:pt x="115579" y="54461"/>
                </a:lnTo>
                <a:lnTo>
                  <a:pt x="152569" y="31505"/>
                </a:lnTo>
                <a:lnTo>
                  <a:pt x="193075" y="14389"/>
                </a:lnTo>
                <a:lnTo>
                  <a:pt x="236515" y="3694"/>
                </a:lnTo>
                <a:lnTo>
                  <a:pt x="282308" y="0"/>
                </a:lnTo>
                <a:lnTo>
                  <a:pt x="3861435" y="0"/>
                </a:lnTo>
                <a:lnTo>
                  <a:pt x="3907237" y="3694"/>
                </a:lnTo>
                <a:lnTo>
                  <a:pt x="3950683" y="14389"/>
                </a:lnTo>
                <a:lnTo>
                  <a:pt x="3991192" y="31505"/>
                </a:lnTo>
                <a:lnTo>
                  <a:pt x="4028184" y="54461"/>
                </a:lnTo>
                <a:lnTo>
                  <a:pt x="4061079" y="82676"/>
                </a:lnTo>
                <a:lnTo>
                  <a:pt x="4089294" y="115571"/>
                </a:lnTo>
                <a:lnTo>
                  <a:pt x="4112250" y="152563"/>
                </a:lnTo>
                <a:lnTo>
                  <a:pt x="4129366" y="193072"/>
                </a:lnTo>
                <a:lnTo>
                  <a:pt x="4140061" y="236518"/>
                </a:lnTo>
                <a:lnTo>
                  <a:pt x="4143756" y="282321"/>
                </a:lnTo>
                <a:lnTo>
                  <a:pt x="4143756" y="4969395"/>
                </a:lnTo>
                <a:lnTo>
                  <a:pt x="4140061" y="5015188"/>
                </a:lnTo>
                <a:lnTo>
                  <a:pt x="4129366" y="5058628"/>
                </a:lnTo>
                <a:lnTo>
                  <a:pt x="4112250" y="5099134"/>
                </a:lnTo>
                <a:lnTo>
                  <a:pt x="4089294" y="5136124"/>
                </a:lnTo>
                <a:lnTo>
                  <a:pt x="4061079" y="5169019"/>
                </a:lnTo>
                <a:lnTo>
                  <a:pt x="4028184" y="5197235"/>
                </a:lnTo>
                <a:lnTo>
                  <a:pt x="3991192" y="5220193"/>
                </a:lnTo>
                <a:lnTo>
                  <a:pt x="3950683" y="5237312"/>
                </a:lnTo>
                <a:lnTo>
                  <a:pt x="3907237" y="5248009"/>
                </a:lnTo>
                <a:lnTo>
                  <a:pt x="3861435" y="5251704"/>
                </a:lnTo>
                <a:lnTo>
                  <a:pt x="282308" y="5251704"/>
                </a:lnTo>
                <a:lnTo>
                  <a:pt x="236515" y="5248009"/>
                </a:lnTo>
                <a:lnTo>
                  <a:pt x="193075" y="5237312"/>
                </a:lnTo>
                <a:lnTo>
                  <a:pt x="152569" y="5220193"/>
                </a:lnTo>
                <a:lnTo>
                  <a:pt x="115579" y="5197235"/>
                </a:lnTo>
                <a:lnTo>
                  <a:pt x="82684" y="5169019"/>
                </a:lnTo>
                <a:lnTo>
                  <a:pt x="54468" y="5136124"/>
                </a:lnTo>
                <a:lnTo>
                  <a:pt x="31510" y="5099134"/>
                </a:lnTo>
                <a:lnTo>
                  <a:pt x="14391" y="5058628"/>
                </a:lnTo>
                <a:lnTo>
                  <a:pt x="3694" y="5015188"/>
                </a:lnTo>
                <a:lnTo>
                  <a:pt x="0" y="4969395"/>
                </a:lnTo>
                <a:lnTo>
                  <a:pt x="0" y="282321"/>
                </a:lnTo>
                <a:close/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6892" y="1477772"/>
            <a:ext cx="1473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산책길에서는</a:t>
            </a:r>
            <a:r>
              <a:rPr dirty="0" sz="1600" spc="-10" b="1">
                <a:latin typeface="맑은 고딕"/>
                <a:cs typeface="맑은 고딕"/>
              </a:rPr>
              <a:t>….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6395" y="5329428"/>
            <a:ext cx="1463040" cy="954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9160" y="5291328"/>
            <a:ext cx="1424940" cy="982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9824" y="2812796"/>
            <a:ext cx="1590040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아무대나 눕기도</a:t>
            </a:r>
            <a:r>
              <a:rPr dirty="0" sz="1200" spc="-9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하고</a:t>
            </a:r>
            <a:endParaRPr sz="12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1600" spc="-5" b="1">
                <a:latin typeface="맑은 고딕"/>
                <a:cs typeface="맑은 고딕"/>
              </a:rPr>
              <a:t>집안에서는…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912" y="3567684"/>
            <a:ext cx="1720595" cy="804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11551" y="3549396"/>
            <a:ext cx="1630679" cy="8595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88035" y="4418203"/>
            <a:ext cx="12807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아무것이나</a:t>
            </a:r>
            <a:r>
              <a:rPr dirty="0" sz="1200" spc="-85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물고…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0779" y="4440173"/>
            <a:ext cx="769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어지르고…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5676" y="3194304"/>
            <a:ext cx="3529965" cy="0"/>
          </a:xfrm>
          <a:custGeom>
            <a:avLst/>
            <a:gdLst/>
            <a:ahLst/>
            <a:cxnLst/>
            <a:rect l="l" t="t" r="r" b="b"/>
            <a:pathLst>
              <a:path w="3529965" h="0">
                <a:moveTo>
                  <a:pt x="0" y="0"/>
                </a:moveTo>
                <a:lnTo>
                  <a:pt x="3529965" y="0"/>
                </a:lnTo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30778" y="3430523"/>
            <a:ext cx="1461362" cy="14979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54523" y="2796681"/>
            <a:ext cx="802221" cy="8254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91071" y="2600617"/>
            <a:ext cx="756979" cy="7334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35978" y="4426784"/>
            <a:ext cx="803178" cy="7776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70647" y="2889504"/>
            <a:ext cx="1057587" cy="976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79579" y="4457700"/>
            <a:ext cx="801136" cy="10591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47359" y="5193791"/>
            <a:ext cx="1051560" cy="827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17792" y="5204459"/>
            <a:ext cx="979931" cy="9723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87781" y="4947666"/>
            <a:ext cx="3439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맑은 고딕"/>
                <a:cs typeface="맑은 고딕"/>
              </a:rPr>
              <a:t>세균감염으로 인해 각종 병에 노출될 수</a:t>
            </a:r>
            <a:r>
              <a:rPr dirty="0" sz="1200" spc="-80" b="1">
                <a:latin typeface="맑은 고딕"/>
                <a:cs typeface="맑은 고딕"/>
              </a:rPr>
              <a:t> </a:t>
            </a:r>
            <a:r>
              <a:rPr dirty="0" sz="1200" b="1">
                <a:latin typeface="맑은 고딕"/>
                <a:cs typeface="맑은 고딕"/>
              </a:rPr>
              <a:t>있습니다.</a:t>
            </a:r>
            <a:endParaRPr sz="12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260604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459" y="291084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3670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0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01.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제품</a:t>
            </a:r>
            <a:r>
              <a:rPr dirty="0" sz="1800" spc="-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필요성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507" y="406400"/>
            <a:ext cx="67335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5"/>
              </a:spcBef>
            </a:pPr>
            <a:r>
              <a:rPr dirty="0"/>
              <a:t>공공장소에서 살균의</a:t>
            </a:r>
            <a:r>
              <a:rPr dirty="0" spc="-45"/>
              <a:t> </a:t>
            </a:r>
            <a:r>
              <a:rPr dirty="0"/>
              <a:t>필요성</a:t>
            </a:r>
          </a:p>
        </p:txBody>
      </p:sp>
      <p:sp>
        <p:nvSpPr>
          <p:cNvPr id="5" name="object 5"/>
          <p:cNvSpPr/>
          <p:nvPr/>
        </p:nvSpPr>
        <p:spPr>
          <a:xfrm>
            <a:off x="396240" y="2983992"/>
            <a:ext cx="2371344" cy="1382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763" y="4527803"/>
            <a:ext cx="2391156" cy="144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11195" y="1853564"/>
            <a:ext cx="29089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급한 용무로</a:t>
            </a:r>
            <a:r>
              <a:rPr dirty="0" sz="1600" spc="0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인해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맑은 고딕"/>
                <a:cs typeface="맑은 고딕"/>
              </a:rPr>
              <a:t>공중화장실 변기를 사용할</a:t>
            </a:r>
            <a:r>
              <a:rPr dirty="0" sz="1600" spc="-30" b="1">
                <a:latin typeface="맑은 고딕"/>
                <a:cs typeface="맑은 고딕"/>
              </a:rPr>
              <a:t> </a:t>
            </a:r>
            <a:r>
              <a:rPr dirty="0" sz="1600" spc="-10" b="1">
                <a:latin typeface="맑은 고딕"/>
                <a:cs typeface="맑은 고딕"/>
              </a:rPr>
              <a:t>때….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7576" y="1441703"/>
            <a:ext cx="240030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11195" y="3334968"/>
            <a:ext cx="24733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모든 사람이 만지는</a:t>
            </a:r>
            <a:r>
              <a:rPr dirty="0" sz="1600" spc="-55" b="1">
                <a:latin typeface="맑은 고딕"/>
                <a:cs typeface="맑은 고딕"/>
              </a:rPr>
              <a:t> </a:t>
            </a:r>
            <a:r>
              <a:rPr dirty="0" sz="1600" spc="-10" b="1">
                <a:latin typeface="맑은 고딕"/>
                <a:cs typeface="맑은 고딕"/>
              </a:rPr>
              <a:t>물품과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latin typeface="맑은 고딕"/>
                <a:cs typeface="맑은 고딕"/>
              </a:rPr>
              <a:t>손잡이를 사용할</a:t>
            </a:r>
            <a:r>
              <a:rPr dirty="0" sz="1600" spc="0" b="1">
                <a:latin typeface="맑은 고딕"/>
                <a:cs typeface="맑은 고딕"/>
              </a:rPr>
              <a:t> </a:t>
            </a:r>
            <a:r>
              <a:rPr dirty="0" sz="1600" spc="-10" b="1">
                <a:latin typeface="맑은 고딕"/>
                <a:cs typeface="맑은 고딕"/>
              </a:rPr>
              <a:t>때….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3923" y="5061330"/>
            <a:ext cx="245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2410" algn="l"/>
              </a:tabLst>
            </a:pP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7098" y="4817109"/>
            <a:ext cx="31546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식당 테이블이 제대로 잘</a:t>
            </a:r>
            <a:r>
              <a:rPr dirty="0" sz="1600" spc="-40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닦였는지  의심스러워 숟가락과 젓가락을  제대로 놓을 수 없을</a:t>
            </a:r>
            <a:r>
              <a:rPr dirty="0" sz="1600" spc="5" b="1">
                <a:latin typeface="맑은 고딕"/>
                <a:cs typeface="맑은 고딕"/>
              </a:rPr>
              <a:t> </a:t>
            </a:r>
            <a:r>
              <a:rPr dirty="0" sz="1600" spc="-10" b="1">
                <a:latin typeface="맑은 고딕"/>
                <a:cs typeface="맑은 고딕"/>
              </a:rPr>
              <a:t>때…..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6623" y="2019300"/>
            <a:ext cx="375285" cy="3312160"/>
          </a:xfrm>
          <a:custGeom>
            <a:avLst/>
            <a:gdLst/>
            <a:ahLst/>
            <a:cxnLst/>
            <a:rect l="l" t="t" r="r" b="b"/>
            <a:pathLst>
              <a:path w="375284" h="3312160">
                <a:moveTo>
                  <a:pt x="0" y="0"/>
                </a:moveTo>
                <a:lnTo>
                  <a:pt x="72955" y="2452"/>
                </a:lnTo>
                <a:lnTo>
                  <a:pt x="132540" y="9144"/>
                </a:lnTo>
                <a:lnTo>
                  <a:pt x="172718" y="19073"/>
                </a:lnTo>
                <a:lnTo>
                  <a:pt x="187451" y="31241"/>
                </a:lnTo>
                <a:lnTo>
                  <a:pt x="187451" y="1624583"/>
                </a:lnTo>
                <a:lnTo>
                  <a:pt x="202185" y="1636752"/>
                </a:lnTo>
                <a:lnTo>
                  <a:pt x="242363" y="1646682"/>
                </a:lnTo>
                <a:lnTo>
                  <a:pt x="301948" y="1653373"/>
                </a:lnTo>
                <a:lnTo>
                  <a:pt x="374903" y="1655826"/>
                </a:lnTo>
                <a:lnTo>
                  <a:pt x="301948" y="1658278"/>
                </a:lnTo>
                <a:lnTo>
                  <a:pt x="242363" y="1664970"/>
                </a:lnTo>
                <a:lnTo>
                  <a:pt x="202185" y="1674899"/>
                </a:lnTo>
                <a:lnTo>
                  <a:pt x="187451" y="1687068"/>
                </a:lnTo>
                <a:lnTo>
                  <a:pt x="187451" y="3280410"/>
                </a:lnTo>
                <a:lnTo>
                  <a:pt x="172718" y="3292578"/>
                </a:lnTo>
                <a:lnTo>
                  <a:pt x="132540" y="3302507"/>
                </a:lnTo>
                <a:lnTo>
                  <a:pt x="72955" y="3309199"/>
                </a:lnTo>
                <a:lnTo>
                  <a:pt x="0" y="331165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15047" y="2927985"/>
            <a:ext cx="15176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유해 세균에  노출된</a:t>
            </a:r>
            <a:r>
              <a:rPr dirty="0" sz="1600" spc="-8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나의환경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9431" y="3871722"/>
            <a:ext cx="181228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무엇인가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맑은 고딕"/>
                <a:cs typeface="맑은 고딕"/>
              </a:rPr>
              <a:t>필요하지</a:t>
            </a:r>
            <a:r>
              <a:rPr dirty="0" sz="1600" spc="-6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않을까요?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52159" y="3422998"/>
            <a:ext cx="532014" cy="550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03235" y="2085899"/>
            <a:ext cx="621111" cy="603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61811" y="4851387"/>
            <a:ext cx="657146" cy="636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40270" y="4855464"/>
            <a:ext cx="565434" cy="748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50480" y="5798820"/>
            <a:ext cx="559028" cy="513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43560" y="5798820"/>
            <a:ext cx="588932" cy="655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260604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459" y="291084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3670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0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01.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제품</a:t>
            </a:r>
            <a:r>
              <a:rPr dirty="0" sz="1800" spc="-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필요성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507" y="406400"/>
            <a:ext cx="67335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5"/>
              </a:spcBef>
            </a:pPr>
            <a:r>
              <a:rPr dirty="0"/>
              <a:t>아이들의 생활환경에서의 살균의</a:t>
            </a:r>
            <a:r>
              <a:rPr dirty="0" spc="-75"/>
              <a:t> </a:t>
            </a:r>
            <a:r>
              <a:rPr dirty="0"/>
              <a:t>필요성</a:t>
            </a:r>
          </a:p>
        </p:txBody>
      </p:sp>
      <p:sp>
        <p:nvSpPr>
          <p:cNvPr id="5" name="object 5"/>
          <p:cNvSpPr/>
          <p:nvPr/>
        </p:nvSpPr>
        <p:spPr>
          <a:xfrm>
            <a:off x="252984" y="1359408"/>
            <a:ext cx="2465831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459" y="3212592"/>
            <a:ext cx="2522220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459" y="5148071"/>
            <a:ext cx="2522220" cy="1376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11195" y="1853564"/>
            <a:ext cx="17938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아이들이 물고</a:t>
            </a:r>
            <a:r>
              <a:rPr dirty="0" sz="1600" spc="-70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노는  </a:t>
            </a:r>
            <a:r>
              <a:rPr dirty="0" sz="1600" spc="-10" b="1">
                <a:latin typeface="맑은 고딕"/>
                <a:cs typeface="맑은 고딕"/>
              </a:rPr>
              <a:t>장난감에….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5954" y="3747897"/>
            <a:ext cx="19227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흙장난과</a:t>
            </a:r>
            <a:r>
              <a:rPr dirty="0" sz="1600" spc="-80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더러운것을  만지는</a:t>
            </a:r>
            <a:r>
              <a:rPr dirty="0" sz="1600" spc="-60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아이들에게…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2680" y="5452364"/>
            <a:ext cx="28803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어린아이 모두가 손으로</a:t>
            </a:r>
            <a:r>
              <a:rPr dirty="0" sz="1600" spc="-4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만지는  놀이터에서….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00215" y="2133600"/>
            <a:ext cx="375285" cy="3312160"/>
          </a:xfrm>
          <a:custGeom>
            <a:avLst/>
            <a:gdLst/>
            <a:ahLst/>
            <a:cxnLst/>
            <a:rect l="l" t="t" r="r" b="b"/>
            <a:pathLst>
              <a:path w="375284" h="3312160">
                <a:moveTo>
                  <a:pt x="0" y="0"/>
                </a:moveTo>
                <a:lnTo>
                  <a:pt x="72955" y="2452"/>
                </a:lnTo>
                <a:lnTo>
                  <a:pt x="132540" y="9144"/>
                </a:lnTo>
                <a:lnTo>
                  <a:pt x="172718" y="19073"/>
                </a:lnTo>
                <a:lnTo>
                  <a:pt x="187451" y="31241"/>
                </a:lnTo>
                <a:lnTo>
                  <a:pt x="187451" y="1624583"/>
                </a:lnTo>
                <a:lnTo>
                  <a:pt x="202185" y="1636752"/>
                </a:lnTo>
                <a:lnTo>
                  <a:pt x="242363" y="1646682"/>
                </a:lnTo>
                <a:lnTo>
                  <a:pt x="301948" y="1653373"/>
                </a:lnTo>
                <a:lnTo>
                  <a:pt x="374904" y="1655826"/>
                </a:lnTo>
                <a:lnTo>
                  <a:pt x="301948" y="1658278"/>
                </a:lnTo>
                <a:lnTo>
                  <a:pt x="242363" y="1664970"/>
                </a:lnTo>
                <a:lnTo>
                  <a:pt x="202185" y="1674899"/>
                </a:lnTo>
                <a:lnTo>
                  <a:pt x="187451" y="1687068"/>
                </a:lnTo>
                <a:lnTo>
                  <a:pt x="187451" y="3280410"/>
                </a:lnTo>
                <a:lnTo>
                  <a:pt x="172718" y="3292578"/>
                </a:lnTo>
                <a:lnTo>
                  <a:pt x="132540" y="3302507"/>
                </a:lnTo>
                <a:lnTo>
                  <a:pt x="72955" y="3309199"/>
                </a:lnTo>
                <a:lnTo>
                  <a:pt x="0" y="331165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98893" y="3041395"/>
            <a:ext cx="172021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유해 세균에  노출된</a:t>
            </a:r>
            <a:r>
              <a:rPr dirty="0" sz="1600" spc="-80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아이들환경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3278" y="3985386"/>
            <a:ext cx="181228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무엇인가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맑은 고딕"/>
                <a:cs typeface="맑은 고딕"/>
              </a:rPr>
              <a:t>필요하지</a:t>
            </a:r>
            <a:r>
              <a:rPr dirty="0" sz="1600" spc="-6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않을까요?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38288" y="2019393"/>
            <a:ext cx="533414" cy="550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90971" y="2470404"/>
            <a:ext cx="838200" cy="68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39030" y="2458211"/>
            <a:ext cx="565434" cy="748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64423" y="5698235"/>
            <a:ext cx="557728" cy="512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67326" y="5628132"/>
            <a:ext cx="587575" cy="655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1501139"/>
            <a:ext cx="2737104" cy="415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02.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환경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분석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dirty="0"/>
              <a:t>기온 상승으로 인한 식중독 및 질병</a:t>
            </a:r>
            <a:r>
              <a:rPr dirty="0" spc="-95"/>
              <a:t> </a:t>
            </a:r>
            <a:r>
              <a:rPr dirty="0"/>
              <a:t>증가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3376" y="1507362"/>
            <a:ext cx="5300980" cy="4095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04" marR="80581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식중독 및 유해세균으로 인한 질환이 증가하면서,  개인의 위생관리가 더</a:t>
            </a:r>
            <a:r>
              <a:rPr dirty="0" sz="1600" spc="2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중요해졌습니다.</a:t>
            </a:r>
            <a:endParaRPr sz="16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42545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맑은 고딕"/>
                <a:cs typeface="맑은 고딕"/>
              </a:rPr>
              <a:t>콜레라, 세균성이질, 장출혈성대장균감염 등 식중독 환자는  </a:t>
            </a:r>
            <a:r>
              <a:rPr dirty="0" sz="1400" spc="-5">
                <a:latin typeface="맑은 고딕"/>
                <a:cs typeface="맑은 고딕"/>
              </a:rPr>
              <a:t>현재(2003∼2007년 </a:t>
            </a:r>
            <a:r>
              <a:rPr dirty="0" sz="1400">
                <a:latin typeface="맑은 고딕"/>
                <a:cs typeface="맑은 고딕"/>
              </a:rPr>
              <a:t>평균) </a:t>
            </a:r>
            <a:r>
              <a:rPr dirty="0" sz="1400" spc="-5">
                <a:latin typeface="맑은 고딕"/>
                <a:cs typeface="맑은 고딕"/>
              </a:rPr>
              <a:t>8905명에서 2020년 1만2052명으로  35.3% </a:t>
            </a:r>
            <a:r>
              <a:rPr dirty="0" sz="1400">
                <a:latin typeface="맑은 고딕"/>
                <a:cs typeface="맑은 고딕"/>
              </a:rPr>
              <a:t>증가할 것으로</a:t>
            </a:r>
            <a:r>
              <a:rPr dirty="0" sz="1400" spc="-20">
                <a:latin typeface="맑은 고딕"/>
                <a:cs typeface="맑은 고딕"/>
              </a:rPr>
              <a:t> </a:t>
            </a:r>
            <a:r>
              <a:rPr dirty="0" sz="1400">
                <a:latin typeface="맑은 고딕"/>
                <a:cs typeface="맑은 고딕"/>
              </a:rPr>
              <a:t>전망됐다.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75565">
              <a:lnSpc>
                <a:spcPct val="100000"/>
              </a:lnSpc>
            </a:pPr>
            <a:r>
              <a:rPr dirty="0" sz="1400" spc="-5">
                <a:latin typeface="맑은 고딕"/>
                <a:cs typeface="맑은 고딕"/>
              </a:rPr>
              <a:t>2050년과 2080년이 </a:t>
            </a:r>
            <a:r>
              <a:rPr dirty="0" sz="1400">
                <a:latin typeface="맑은 고딕"/>
                <a:cs typeface="맑은 고딕"/>
              </a:rPr>
              <a:t>되면 식중독 환자는 </a:t>
            </a:r>
            <a:r>
              <a:rPr dirty="0" sz="1400" spc="-5">
                <a:latin typeface="맑은 고딕"/>
                <a:cs typeface="맑은 고딕"/>
              </a:rPr>
              <a:t>1만3300명, 1만4687명에  </a:t>
            </a:r>
            <a:r>
              <a:rPr dirty="0" sz="1400">
                <a:latin typeface="맑은 고딕"/>
                <a:cs typeface="맑은 고딕"/>
              </a:rPr>
              <a:t>이르러 현재보다 각각 </a:t>
            </a:r>
            <a:r>
              <a:rPr dirty="0" sz="1400" spc="-5">
                <a:latin typeface="맑은 고딕"/>
                <a:cs typeface="맑은 고딕"/>
              </a:rPr>
              <a:t>49.3%, 64.9% </a:t>
            </a:r>
            <a:r>
              <a:rPr dirty="0" sz="1400">
                <a:latin typeface="맑은 고딕"/>
                <a:cs typeface="맑은 고딕"/>
              </a:rPr>
              <a:t>증가할 것으로</a:t>
            </a:r>
            <a:r>
              <a:rPr dirty="0" sz="1400" spc="-50">
                <a:latin typeface="맑은 고딕"/>
                <a:cs typeface="맑은 고딕"/>
              </a:rPr>
              <a:t> </a:t>
            </a:r>
            <a:r>
              <a:rPr dirty="0" sz="1400">
                <a:latin typeface="맑은 고딕"/>
                <a:cs typeface="맑은 고딕"/>
              </a:rPr>
              <a:t>조사됐다.</a:t>
            </a:r>
            <a:endParaRPr sz="1400">
              <a:latin typeface="맑은 고딕"/>
              <a:cs typeface="맑은 고딕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latin typeface="맑은 고딕"/>
                <a:cs typeface="맑은 고딕"/>
              </a:rPr>
              <a:t>이 보고서는 현재부터 </a:t>
            </a:r>
            <a:r>
              <a:rPr dirty="0" sz="1400" spc="-5">
                <a:latin typeface="맑은 고딕"/>
                <a:cs typeface="맑은 고딕"/>
              </a:rPr>
              <a:t>2080년까지 </a:t>
            </a:r>
            <a:r>
              <a:rPr dirty="0" sz="1400">
                <a:latin typeface="맑은 고딕"/>
                <a:cs typeface="맑은 고딕"/>
              </a:rPr>
              <a:t>한반도 기후변화 등</a:t>
            </a:r>
            <a:r>
              <a:rPr dirty="0" sz="1400" spc="-95">
                <a:latin typeface="맑은 고딕"/>
                <a:cs typeface="맑은 고딕"/>
              </a:rPr>
              <a:t> </a:t>
            </a:r>
            <a:r>
              <a:rPr dirty="0" sz="1400">
                <a:latin typeface="맑은 고딕"/>
                <a:cs typeface="맑은 고딕"/>
              </a:rPr>
              <a:t>환경변화를  전망한 뒤 이를 시뮬레이션화해 식중독 발생건수, 식중독 환자 수,  전염병 발생 및 확대 등을 예측한</a:t>
            </a:r>
            <a:r>
              <a:rPr dirty="0" sz="1400" spc="-110">
                <a:latin typeface="맑은 고딕"/>
                <a:cs typeface="맑은 고딕"/>
              </a:rPr>
              <a:t> </a:t>
            </a:r>
            <a:r>
              <a:rPr dirty="0" sz="1400">
                <a:latin typeface="맑은 고딕"/>
                <a:cs typeface="맑은 고딕"/>
              </a:rPr>
              <a:t>것이다.</a:t>
            </a:r>
            <a:endParaRPr sz="1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맑은 고딕"/>
                <a:cs typeface="맑은 고딕"/>
              </a:rPr>
              <a:t>이 기간에 국내의 연평균 기온은 현재 </a:t>
            </a:r>
            <a:r>
              <a:rPr dirty="0" sz="1400" spc="-5">
                <a:latin typeface="맑은 고딕"/>
                <a:cs typeface="맑은 고딕"/>
              </a:rPr>
              <a:t>13.6도에서</a:t>
            </a:r>
            <a:r>
              <a:rPr dirty="0" sz="1400" spc="-110">
                <a:latin typeface="맑은 고딕"/>
                <a:cs typeface="맑은 고딕"/>
              </a:rPr>
              <a:t> </a:t>
            </a:r>
            <a:r>
              <a:rPr dirty="0" sz="1400" spc="-10">
                <a:latin typeface="맑은 고딕"/>
                <a:cs typeface="맑은 고딕"/>
              </a:rPr>
              <a:t>2020년</a:t>
            </a:r>
            <a:endParaRPr sz="14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맑은 고딕"/>
                <a:cs typeface="맑은 고딕"/>
              </a:rPr>
              <a:t>14.8도, 2050년 16.6도, 2080년 18.6도로 </a:t>
            </a:r>
            <a:r>
              <a:rPr dirty="0" sz="1400">
                <a:latin typeface="맑은 고딕"/>
                <a:cs typeface="맑은 고딕"/>
              </a:rPr>
              <a:t>상승할 것으로</a:t>
            </a:r>
            <a:r>
              <a:rPr dirty="0" sz="1400" spc="55">
                <a:latin typeface="맑은 고딕"/>
                <a:cs typeface="맑은 고딕"/>
              </a:rPr>
              <a:t> </a:t>
            </a:r>
            <a:r>
              <a:rPr dirty="0" sz="1400">
                <a:latin typeface="맑은 고딕"/>
                <a:cs typeface="맑은 고딕"/>
              </a:rPr>
              <a:t>예측됐다.</a:t>
            </a:r>
            <a:endParaRPr sz="1400">
              <a:latin typeface="맑은 고딕"/>
              <a:cs typeface="맑은 고딕"/>
            </a:endParaRPr>
          </a:p>
          <a:p>
            <a:pPr marL="12700" marR="1402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맑은 고딕"/>
                <a:cs typeface="맑은 고딕"/>
              </a:rPr>
              <a:t>식중독 발생건수는 현재 연평균 </a:t>
            </a:r>
            <a:r>
              <a:rPr dirty="0" sz="1400" spc="-5">
                <a:latin typeface="맑은 고딕"/>
                <a:cs typeface="맑은 고딕"/>
              </a:rPr>
              <a:t>236건에서  </a:t>
            </a:r>
            <a:r>
              <a:rPr dirty="0" sz="1400" spc="-10">
                <a:latin typeface="맑은 고딕"/>
                <a:cs typeface="맑은 고딕"/>
              </a:rPr>
              <a:t>2020년 </a:t>
            </a:r>
            <a:r>
              <a:rPr dirty="0" sz="1400" spc="-5">
                <a:latin typeface="맑은 고딕"/>
                <a:cs typeface="맑은 고딕"/>
              </a:rPr>
              <a:t>251건, 2050년 274건, 2080년</a:t>
            </a:r>
            <a:r>
              <a:rPr dirty="0" sz="1400" spc="55">
                <a:latin typeface="맑은 고딕"/>
                <a:cs typeface="맑은 고딕"/>
              </a:rPr>
              <a:t> </a:t>
            </a:r>
            <a:r>
              <a:rPr dirty="0" sz="1400" spc="-5">
                <a:latin typeface="맑은 고딕"/>
                <a:cs typeface="맑은 고딕"/>
              </a:rPr>
              <a:t>297건으로</a:t>
            </a:r>
            <a:endParaRPr sz="14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맑은 고딕"/>
                <a:cs typeface="맑은 고딕"/>
              </a:rPr>
              <a:t>증가할 것으로</a:t>
            </a:r>
            <a:r>
              <a:rPr dirty="0" sz="1400" spc="-45">
                <a:latin typeface="맑은 고딕"/>
                <a:cs typeface="맑은 고딕"/>
              </a:rPr>
              <a:t> </a:t>
            </a:r>
            <a:r>
              <a:rPr dirty="0" sz="1400">
                <a:latin typeface="맑은 고딕"/>
                <a:cs typeface="맑은 고딕"/>
              </a:rPr>
              <a:t>예상됐다.</a:t>
            </a:r>
            <a:endParaRPr sz="1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02.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환경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분석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1543811"/>
            <a:ext cx="8641080" cy="515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80203" y="1636776"/>
            <a:ext cx="4044950" cy="403860"/>
          </a:xfrm>
          <a:custGeom>
            <a:avLst/>
            <a:gdLst/>
            <a:ahLst/>
            <a:cxnLst/>
            <a:rect l="l" t="t" r="r" b="b"/>
            <a:pathLst>
              <a:path w="4044950" h="403860">
                <a:moveTo>
                  <a:pt x="0" y="403860"/>
                </a:moveTo>
                <a:lnTo>
                  <a:pt x="4044696" y="403860"/>
                </a:lnTo>
                <a:lnTo>
                  <a:pt x="4044696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3483" y="1636776"/>
            <a:ext cx="4044950" cy="403860"/>
          </a:xfrm>
          <a:custGeom>
            <a:avLst/>
            <a:gdLst/>
            <a:ahLst/>
            <a:cxnLst/>
            <a:rect l="l" t="t" r="r" b="b"/>
            <a:pathLst>
              <a:path w="4044950" h="403860">
                <a:moveTo>
                  <a:pt x="0" y="403860"/>
                </a:moveTo>
                <a:lnTo>
                  <a:pt x="4044696" y="403860"/>
                </a:lnTo>
                <a:lnTo>
                  <a:pt x="4044696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80203" y="2173223"/>
            <a:ext cx="4044950" cy="4427220"/>
          </a:xfrm>
          <a:custGeom>
            <a:avLst/>
            <a:gdLst/>
            <a:ahLst/>
            <a:cxnLst/>
            <a:rect l="l" t="t" r="r" b="b"/>
            <a:pathLst>
              <a:path w="4044950" h="4427220">
                <a:moveTo>
                  <a:pt x="0" y="4427220"/>
                </a:moveTo>
                <a:lnTo>
                  <a:pt x="4044696" y="4427220"/>
                </a:lnTo>
                <a:lnTo>
                  <a:pt x="4044696" y="0"/>
                </a:lnTo>
                <a:lnTo>
                  <a:pt x="0" y="0"/>
                </a:lnTo>
                <a:lnTo>
                  <a:pt x="0" y="4427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3483" y="2173223"/>
            <a:ext cx="4044950" cy="4427220"/>
          </a:xfrm>
          <a:custGeom>
            <a:avLst/>
            <a:gdLst/>
            <a:ahLst/>
            <a:cxnLst/>
            <a:rect l="l" t="t" r="r" b="b"/>
            <a:pathLst>
              <a:path w="4044950" h="4427220">
                <a:moveTo>
                  <a:pt x="0" y="4427220"/>
                </a:moveTo>
                <a:lnTo>
                  <a:pt x="4044696" y="4427220"/>
                </a:lnTo>
                <a:lnTo>
                  <a:pt x="4044696" y="0"/>
                </a:lnTo>
                <a:lnTo>
                  <a:pt x="0" y="0"/>
                </a:lnTo>
                <a:lnTo>
                  <a:pt x="0" y="4427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84064" y="2205227"/>
            <a:ext cx="3375660" cy="281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88408" y="2590800"/>
            <a:ext cx="1187196" cy="1456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83808" y="2590800"/>
            <a:ext cx="2538984" cy="2278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25923" y="4869179"/>
            <a:ext cx="3998976" cy="1089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25923" y="6021323"/>
            <a:ext cx="3998976" cy="544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52594" y="5051297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 h="0">
                <a:moveTo>
                  <a:pt x="0" y="0"/>
                </a:moveTo>
                <a:lnTo>
                  <a:pt x="136817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89170" y="6165341"/>
            <a:ext cx="2952750" cy="0"/>
          </a:xfrm>
          <a:custGeom>
            <a:avLst/>
            <a:gdLst/>
            <a:ahLst/>
            <a:cxnLst/>
            <a:rect l="l" t="t" r="r" b="b"/>
            <a:pathLst>
              <a:path w="2952750" h="0">
                <a:moveTo>
                  <a:pt x="0" y="0"/>
                </a:moveTo>
                <a:lnTo>
                  <a:pt x="2952369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4276" y="2240279"/>
            <a:ext cx="3681984" cy="176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7868" y="2517648"/>
            <a:ext cx="3983735" cy="441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49146" y="2451354"/>
            <a:ext cx="2818130" cy="0"/>
          </a:xfrm>
          <a:custGeom>
            <a:avLst/>
            <a:gdLst/>
            <a:ahLst/>
            <a:cxnLst/>
            <a:rect l="l" t="t" r="r" b="b"/>
            <a:pathLst>
              <a:path w="2818129" h="0">
                <a:moveTo>
                  <a:pt x="0" y="0"/>
                </a:moveTo>
                <a:lnTo>
                  <a:pt x="2818003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6666" y="2969514"/>
            <a:ext cx="3528695" cy="0"/>
          </a:xfrm>
          <a:custGeom>
            <a:avLst/>
            <a:gdLst/>
            <a:ahLst/>
            <a:cxnLst/>
            <a:rect l="l" t="t" r="r" b="b"/>
            <a:pathLst>
              <a:path w="3528695" h="0">
                <a:moveTo>
                  <a:pt x="0" y="0"/>
                </a:moveTo>
                <a:lnTo>
                  <a:pt x="3528441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795520" y="2202941"/>
            <a:ext cx="3733165" cy="57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buFont typeface="Wingdings"/>
              <a:buChar char=""/>
              <a:tabLst>
                <a:tab pos="289560" algn="l"/>
                <a:tab pos="3719829" algn="l"/>
              </a:tabLst>
            </a:pPr>
            <a:r>
              <a:rPr dirty="0" u="heavy" sz="180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360"/>
              </a:spcBef>
            </a:pPr>
            <a:r>
              <a:rPr dirty="0" sz="180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303" y="2161489"/>
            <a:ext cx="3619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4568" y="3646932"/>
            <a:ext cx="3211068" cy="7482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6280" y="3276600"/>
            <a:ext cx="3546348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4568" y="4460747"/>
            <a:ext cx="2807208" cy="3870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24967" y="3220592"/>
            <a:ext cx="2051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3586" y="3220592"/>
            <a:ext cx="2887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4645" algn="l"/>
              </a:tabLst>
            </a:pPr>
            <a:r>
              <a:rPr dirty="0" u="heavy" sz="180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4967" y="4409947"/>
            <a:ext cx="2051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21585" y="4848605"/>
            <a:ext cx="1522095" cy="0"/>
          </a:xfrm>
          <a:custGeom>
            <a:avLst/>
            <a:gdLst/>
            <a:ahLst/>
            <a:cxnLst/>
            <a:rect l="l" t="t" r="r" b="b"/>
            <a:pathLst>
              <a:path w="1522095" h="0">
                <a:moveTo>
                  <a:pt x="0" y="0"/>
                </a:moveTo>
                <a:lnTo>
                  <a:pt x="152184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941" rIns="0" bIns="0" rtlCol="0" vert="horz">
            <a:spAutoFit/>
          </a:bodyPr>
          <a:lstStyle/>
          <a:p>
            <a:pPr marL="271780">
              <a:lnSpc>
                <a:spcPct val="100000"/>
              </a:lnSpc>
              <a:spcBef>
                <a:spcPts val="105"/>
              </a:spcBef>
            </a:pPr>
            <a:r>
              <a:rPr dirty="0" spc="0"/>
              <a:t>손 </a:t>
            </a:r>
            <a:r>
              <a:rPr dirty="0"/>
              <a:t>소독제의</a:t>
            </a:r>
            <a:r>
              <a:rPr dirty="0" spc="-40"/>
              <a:t> </a:t>
            </a:r>
            <a:r>
              <a:rPr dirty="0"/>
              <a:t>문제점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30809" y="905636"/>
            <a:ext cx="7865745" cy="1050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53465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맑은 고딕"/>
                <a:cs typeface="맑은 고딕"/>
              </a:rPr>
              <a:t>기존 알코올 소독제로는 과다 사용시 알레르기나 피부염을 유발할 수 있어,  안전하고 친환경적인 새로운 살균, 소독이</a:t>
            </a:r>
            <a:r>
              <a:rPr dirty="0" sz="1600" spc="75" b="1">
                <a:latin typeface="맑은 고딕"/>
                <a:cs typeface="맑은 고딕"/>
              </a:rPr>
              <a:t> </a:t>
            </a:r>
            <a:r>
              <a:rPr dirty="0" sz="1600" spc="-5" b="1">
                <a:latin typeface="맑은 고딕"/>
                <a:cs typeface="맑은 고딕"/>
              </a:rPr>
              <a:t>필요합니다.</a:t>
            </a:r>
            <a:endParaRPr sz="16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764540">
              <a:lnSpc>
                <a:spcPct val="100000"/>
              </a:lnSpc>
              <a:tabLst>
                <a:tab pos="4890770" algn="l"/>
              </a:tabLst>
            </a:pPr>
            <a:r>
              <a:rPr dirty="0" sz="1400" b="1">
                <a:latin typeface="맑은 고딕"/>
                <a:cs typeface="맑은 고딕"/>
              </a:rPr>
              <a:t>손세정제 안전성 및</a:t>
            </a:r>
            <a:r>
              <a:rPr dirty="0" sz="1400" spc="-30" b="1">
                <a:latin typeface="맑은 고딕"/>
                <a:cs typeface="맑은 고딕"/>
              </a:rPr>
              <a:t> </a:t>
            </a:r>
            <a:r>
              <a:rPr dirty="0" sz="1400" b="1">
                <a:latin typeface="맑은 고딕"/>
                <a:cs typeface="맑은 고딕"/>
              </a:rPr>
              <a:t>유효기간</a:t>
            </a:r>
            <a:r>
              <a:rPr dirty="0" sz="1400" spc="-5" b="1">
                <a:latin typeface="맑은 고딕"/>
                <a:cs typeface="맑은 고딕"/>
              </a:rPr>
              <a:t> </a:t>
            </a:r>
            <a:r>
              <a:rPr dirty="0" sz="1400" b="1">
                <a:latin typeface="맑은 고딕"/>
                <a:cs typeface="맑은 고딕"/>
              </a:rPr>
              <a:t>이슈	물티슈의 안전성 논란, 계속되는</a:t>
            </a:r>
            <a:r>
              <a:rPr dirty="0" sz="1400" spc="-125" b="1">
                <a:latin typeface="맑은 고딕"/>
                <a:cs typeface="맑은 고딕"/>
              </a:rPr>
              <a:t> </a:t>
            </a:r>
            <a:r>
              <a:rPr dirty="0" sz="1400" b="1">
                <a:latin typeface="맑은 고딕"/>
                <a:cs typeface="맑은 고딕"/>
              </a:rPr>
              <a:t>이유</a:t>
            </a:r>
            <a:endParaRPr sz="1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1055" y="4231411"/>
            <a:ext cx="422783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600" spc="-10">
                <a:latin typeface="맑은 고딕"/>
                <a:cs typeface="맑은 고딕"/>
              </a:rPr>
              <a:t>ESWM기술로 </a:t>
            </a:r>
            <a:r>
              <a:rPr dirty="0" sz="1600" spc="-5">
                <a:latin typeface="맑은 고딕"/>
                <a:cs typeface="맑은 고딕"/>
              </a:rPr>
              <a:t>만든 살균력 있는 물로 아이들의  위생성 향상 ( </a:t>
            </a:r>
            <a:r>
              <a:rPr dirty="0" sz="1600" spc="-10">
                <a:latin typeface="맑은 고딕"/>
                <a:cs typeface="맑은 고딕"/>
              </a:rPr>
              <a:t>Hygiene </a:t>
            </a:r>
            <a:r>
              <a:rPr dirty="0" sz="1600" spc="-20">
                <a:latin typeface="맑은 고딕"/>
                <a:cs typeface="맑은 고딕"/>
              </a:rPr>
              <a:t>of </a:t>
            </a:r>
            <a:r>
              <a:rPr dirty="0" sz="1600" spc="-10">
                <a:latin typeface="맑은 고딕"/>
                <a:cs typeface="맑은 고딕"/>
              </a:rPr>
              <a:t>Nature</a:t>
            </a:r>
            <a:r>
              <a:rPr dirty="0" sz="1600" spc="100">
                <a:latin typeface="맑은 고딕"/>
                <a:cs typeface="맑은 고딕"/>
              </a:rPr>
              <a:t> </a:t>
            </a:r>
            <a:r>
              <a:rPr dirty="0" sz="1600" spc="-5">
                <a:latin typeface="맑은 고딕"/>
                <a:cs typeface="맑은 고딕"/>
              </a:rPr>
              <a:t>)</a:t>
            </a:r>
            <a:endParaRPr sz="1600">
              <a:latin typeface="맑은 고딕"/>
              <a:cs typeface="맑은 고딕"/>
            </a:endParaRPr>
          </a:p>
          <a:p>
            <a:pPr marL="12700" marR="848994">
              <a:lnSpc>
                <a:spcPct val="150000"/>
              </a:lnSpc>
            </a:pPr>
            <a:r>
              <a:rPr dirty="0" sz="1600" spc="-5">
                <a:latin typeface="맑은 고딕"/>
                <a:cs typeface="맑은 고딕"/>
              </a:rPr>
              <a:t>내츄럴 : 화학제 </a:t>
            </a:r>
            <a:r>
              <a:rPr dirty="0" sz="1600" spc="-10">
                <a:latin typeface="맑은 고딕"/>
                <a:cs typeface="맑은 고딕"/>
              </a:rPr>
              <a:t>Free, </a:t>
            </a:r>
            <a:r>
              <a:rPr dirty="0" sz="1600" spc="-5">
                <a:latin typeface="맑은 고딕"/>
                <a:cs typeface="맑은 고딕"/>
              </a:rPr>
              <a:t>세균 </a:t>
            </a:r>
            <a:r>
              <a:rPr dirty="0" sz="1600" spc="-15">
                <a:latin typeface="맑은 고딕"/>
                <a:cs typeface="맑은 고딕"/>
              </a:rPr>
              <a:t>Free,  </a:t>
            </a:r>
            <a:r>
              <a:rPr dirty="0" sz="1600" spc="-5">
                <a:latin typeface="맑은 고딕"/>
                <a:cs typeface="맑은 고딕"/>
              </a:rPr>
              <a:t>물만 있으면 즉시 </a:t>
            </a:r>
            <a:r>
              <a:rPr dirty="0" sz="1600" spc="-10">
                <a:latin typeface="맑은 고딕"/>
                <a:cs typeface="맑은 고딕"/>
              </a:rPr>
              <a:t>3분내 </a:t>
            </a:r>
            <a:r>
              <a:rPr dirty="0" sz="1600" spc="-5">
                <a:latin typeface="맑은 고딕"/>
                <a:cs typeface="맑은 고딕"/>
              </a:rPr>
              <a:t>살균수</a:t>
            </a:r>
            <a:r>
              <a:rPr dirty="0" sz="1600" spc="0">
                <a:latin typeface="맑은 고딕"/>
                <a:cs typeface="맑은 고딕"/>
              </a:rPr>
              <a:t> </a:t>
            </a:r>
            <a:r>
              <a:rPr dirty="0" sz="1600" spc="-5">
                <a:latin typeface="맑은 고딕"/>
                <a:cs typeface="맑은 고딕"/>
              </a:rPr>
              <a:t>생성,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5">
                <a:latin typeface="맑은 고딕"/>
                <a:cs typeface="맑은 고딕"/>
              </a:rPr>
              <a:t>사용 </a:t>
            </a:r>
            <a:r>
              <a:rPr dirty="0" sz="1600" spc="-15">
                <a:latin typeface="맑은 고딕"/>
                <a:cs typeface="맑은 고딕"/>
              </a:rPr>
              <a:t>Free </a:t>
            </a:r>
            <a:r>
              <a:rPr dirty="0" sz="1600" spc="-5">
                <a:latin typeface="맑은 고딕"/>
                <a:cs typeface="맑은 고딕"/>
              </a:rPr>
              <a:t>: 원하는 곳에</a:t>
            </a:r>
            <a:r>
              <a:rPr dirty="0" sz="1600" spc="35">
                <a:latin typeface="맑은 고딕"/>
                <a:cs typeface="맑은 고딕"/>
              </a:rPr>
              <a:t> </a:t>
            </a:r>
            <a:r>
              <a:rPr dirty="0" sz="1600" spc="-10">
                <a:latin typeface="맑은 고딕"/>
                <a:cs typeface="맑은 고딕"/>
              </a:rPr>
              <a:t>수동/자동으로</a:t>
            </a:r>
            <a:endParaRPr sz="1600">
              <a:latin typeface="맑은 고딕"/>
              <a:cs typeface="맑은 고딕"/>
            </a:endParaRPr>
          </a:p>
          <a:p>
            <a:pPr marL="1012190">
              <a:lnSpc>
                <a:spcPct val="100000"/>
              </a:lnSpc>
              <a:spcBef>
                <a:spcPts val="960"/>
              </a:spcBef>
            </a:pPr>
            <a:r>
              <a:rPr dirty="0" sz="1600" spc="-5">
                <a:latin typeface="맑은 고딕"/>
                <a:cs typeface="맑은 고딕"/>
              </a:rPr>
              <a:t>분무</a:t>
            </a:r>
            <a:r>
              <a:rPr dirty="0" sz="1600" spc="0">
                <a:latin typeface="맑은 고딕"/>
                <a:cs typeface="맑은 고딕"/>
              </a:rPr>
              <a:t> </a:t>
            </a:r>
            <a:r>
              <a:rPr dirty="0" sz="1600" spc="-5">
                <a:latin typeface="맑은 고딕"/>
                <a:cs typeface="맑은 고딕"/>
              </a:rPr>
              <a:t>살균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03.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새로운</a:t>
            </a:r>
            <a:r>
              <a:rPr dirty="0" sz="1800" spc="-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대안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7975">
              <a:lnSpc>
                <a:spcPct val="100000"/>
              </a:lnSpc>
              <a:spcBef>
                <a:spcPts val="100"/>
              </a:spcBef>
            </a:pPr>
            <a:r>
              <a:rPr dirty="0" sz="2400" spc="110">
                <a:latin typeface="SamsungKorean"/>
                <a:cs typeface="SamsungKorean"/>
              </a:rPr>
              <a:t>휴대용 전해수기</a:t>
            </a:r>
            <a:r>
              <a:rPr dirty="0" sz="2400" spc="325">
                <a:latin typeface="SamsungKorean"/>
                <a:cs typeface="SamsungKorean"/>
              </a:rPr>
              <a:t> </a:t>
            </a:r>
            <a:r>
              <a:rPr dirty="0" sz="2400" spc="50"/>
              <a:t>“</a:t>
            </a:r>
            <a:r>
              <a:rPr dirty="0" sz="2400" spc="50">
                <a:latin typeface="SamsungKorean"/>
                <a:cs typeface="SamsungKorean"/>
              </a:rPr>
              <a:t>해요</a:t>
            </a:r>
            <a:r>
              <a:rPr dirty="0" sz="2400" spc="50"/>
              <a:t>”</a:t>
            </a:r>
            <a:endParaRPr sz="2400">
              <a:latin typeface="SamsungKorean"/>
              <a:cs typeface="SamsungKore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3835400">
              <a:lnSpc>
                <a:spcPct val="100000"/>
              </a:lnSpc>
              <a:spcBef>
                <a:spcPts val="1055"/>
              </a:spcBef>
            </a:pPr>
            <a:r>
              <a:rPr dirty="0" spc="-5"/>
              <a:t>‘인체에 무해한 물이 살균력이</a:t>
            </a:r>
            <a:r>
              <a:rPr dirty="0" spc="50"/>
              <a:t> </a:t>
            </a:r>
            <a:r>
              <a:rPr dirty="0" spc="-5"/>
              <a:t>있다면?’</a:t>
            </a:r>
          </a:p>
          <a:p>
            <a:pPr marL="3835400">
              <a:lnSpc>
                <a:spcPct val="100000"/>
              </a:lnSpc>
              <a:spcBef>
                <a:spcPts val="960"/>
              </a:spcBef>
            </a:pPr>
            <a:r>
              <a:rPr dirty="0" spc="-5"/>
              <a:t>‘화학 성분이 전혀 </a:t>
            </a:r>
            <a:r>
              <a:rPr dirty="0" spc="-10"/>
              <a:t>첨가되지 </a:t>
            </a:r>
            <a:r>
              <a:rPr dirty="0" spc="-5"/>
              <a:t>않은 </a:t>
            </a:r>
            <a:r>
              <a:rPr dirty="0" spc="-10"/>
              <a:t>살균수가</a:t>
            </a:r>
            <a:r>
              <a:rPr dirty="0" spc="25"/>
              <a:t> </a:t>
            </a:r>
            <a:r>
              <a:rPr dirty="0" spc="-5"/>
              <a:t>있다면?’</a:t>
            </a:r>
          </a:p>
          <a:p>
            <a:pPr marL="3835400" marR="481965">
              <a:lnSpc>
                <a:spcPct val="150000"/>
              </a:lnSpc>
            </a:pPr>
            <a:r>
              <a:rPr dirty="0" spc="-5"/>
              <a:t>‘휴대용이라 언제 어디서나 사용할 수 있다면?’  ‘친환경적인 제품으로 환경도 지킬 수</a:t>
            </a:r>
            <a:r>
              <a:rPr dirty="0"/>
              <a:t> </a:t>
            </a:r>
            <a:r>
              <a:rPr dirty="0" spc="-5"/>
              <a:t>있다면?’</a:t>
            </a:r>
          </a:p>
          <a:p>
            <a:pPr marL="3832860">
              <a:lnSpc>
                <a:spcPct val="100000"/>
              </a:lnSpc>
              <a:spcBef>
                <a:spcPts val="1760"/>
              </a:spcBef>
            </a:pPr>
            <a:r>
              <a:rPr dirty="0" sz="3200" b="1">
                <a:solidFill>
                  <a:srgbClr val="548ED4"/>
                </a:solidFill>
                <a:latin typeface="맑은 고딕"/>
                <a:cs typeface="맑은 고딕"/>
              </a:rPr>
              <a:t>휴대용</a:t>
            </a:r>
            <a:r>
              <a:rPr dirty="0" sz="3200" spc="-20" b="1">
                <a:solidFill>
                  <a:srgbClr val="548ED4"/>
                </a:solidFill>
                <a:latin typeface="맑은 고딕"/>
                <a:cs typeface="맑은 고딕"/>
              </a:rPr>
              <a:t> </a:t>
            </a:r>
            <a:r>
              <a:rPr dirty="0" sz="3200" b="1">
                <a:solidFill>
                  <a:srgbClr val="548ED4"/>
                </a:solidFill>
                <a:latin typeface="맑은 고딕"/>
                <a:cs typeface="맑은 고딕"/>
              </a:rPr>
              <a:t>전해수기</a:t>
            </a:r>
            <a:endParaRPr sz="32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0496" y="1484375"/>
            <a:ext cx="2389631" cy="448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31208" y="3667505"/>
            <a:ext cx="1600200" cy="37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094994"/>
            <a:ext cx="8126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맑은 고딕"/>
                <a:cs typeface="맑은 고딕"/>
              </a:rPr>
              <a:t>Electolytic </a:t>
            </a:r>
            <a:r>
              <a:rPr dirty="0" sz="2400" spc="-10" b="1">
                <a:latin typeface="맑은 고딕"/>
                <a:cs typeface="맑은 고딕"/>
              </a:rPr>
              <a:t>Sterilizing </a:t>
            </a:r>
            <a:r>
              <a:rPr dirty="0" sz="2400" spc="-20" b="1">
                <a:latin typeface="맑은 고딕"/>
                <a:cs typeface="맑은 고딕"/>
              </a:rPr>
              <a:t>Water </a:t>
            </a:r>
            <a:r>
              <a:rPr dirty="0" sz="2400" spc="-5" b="1">
                <a:latin typeface="맑은 고딕"/>
                <a:cs typeface="맑은 고딕"/>
              </a:rPr>
              <a:t>Modul </a:t>
            </a:r>
            <a:r>
              <a:rPr dirty="0" sz="2400" b="1">
                <a:latin typeface="맑은 고딕"/>
                <a:cs typeface="맑은 고딕"/>
              </a:rPr>
              <a:t>로 살균수를</a:t>
            </a:r>
            <a:r>
              <a:rPr dirty="0" sz="2400" spc="100" b="1">
                <a:latin typeface="맑은 고딕"/>
                <a:cs typeface="맑은 고딕"/>
              </a:rPr>
              <a:t> </a:t>
            </a:r>
            <a:r>
              <a:rPr dirty="0" sz="2400" b="1">
                <a:latin typeface="맑은 고딕"/>
                <a:cs typeface="맑은 고딕"/>
              </a:rPr>
              <a:t>만듭니다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/>
              <a:t>ESWM 원리로 만든 살균</a:t>
            </a:r>
            <a:r>
              <a:rPr dirty="0" spc="-10"/>
              <a:t> </a:t>
            </a:r>
            <a:r>
              <a:rPr dirty="0"/>
              <a:t>전해수기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03.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기술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원리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4848" y="4402835"/>
            <a:ext cx="5896356" cy="1834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37460" y="2054351"/>
            <a:ext cx="6405372" cy="2129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98395" y="2133345"/>
            <a:ext cx="1069721" cy="774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43255"/>
            <a:ext cx="8641080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단계에 따른 전해수</a:t>
            </a:r>
            <a:r>
              <a:rPr dirty="0" sz="2400" spc="5"/>
              <a:t> </a:t>
            </a:r>
            <a:r>
              <a:rPr dirty="0" sz="2400"/>
              <a:t>농도조절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51459" y="173736"/>
            <a:ext cx="1908175" cy="600710"/>
          </a:xfrm>
          <a:prstGeom prst="rect">
            <a:avLst/>
          </a:prstGeom>
          <a:solidFill>
            <a:srgbClr val="7E7E7E"/>
          </a:solidFill>
        </p:spPr>
        <p:txBody>
          <a:bodyPr wrap="square" lIns="0" tIns="154305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215"/>
              </a:spcBef>
            </a:pPr>
            <a:r>
              <a:rPr dirty="0" sz="1800" spc="-50" b="1">
                <a:solidFill>
                  <a:srgbClr val="FFFFFF"/>
                </a:solidFill>
                <a:latin typeface="맑은 고딕"/>
                <a:cs typeface="맑은 고딕"/>
              </a:rPr>
              <a:t>04.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주요</a:t>
            </a:r>
            <a:r>
              <a:rPr dirty="0" sz="1800" spc="-4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맑은 고딕"/>
                <a:cs typeface="맑은 고딕"/>
              </a:rPr>
              <a:t>기능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6052" y="1339596"/>
            <a:ext cx="1153363" cy="2161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0035" y="1339596"/>
            <a:ext cx="1152143" cy="2161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4628" y="1339596"/>
            <a:ext cx="1153363" cy="2161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74620" y="1956816"/>
            <a:ext cx="601980" cy="753110"/>
          </a:xfrm>
          <a:custGeom>
            <a:avLst/>
            <a:gdLst/>
            <a:ahLst/>
            <a:cxnLst/>
            <a:rect l="l" t="t" r="r" b="b"/>
            <a:pathLst>
              <a:path w="601979" h="753110">
                <a:moveTo>
                  <a:pt x="474599" y="0"/>
                </a:moveTo>
                <a:lnTo>
                  <a:pt x="115824" y="0"/>
                </a:lnTo>
                <a:lnTo>
                  <a:pt x="0" y="752856"/>
                </a:lnTo>
                <a:lnTo>
                  <a:pt x="601980" y="740537"/>
                </a:lnTo>
                <a:lnTo>
                  <a:pt x="474599" y="0"/>
                </a:lnTo>
                <a:close/>
              </a:path>
            </a:pathLst>
          </a:custGeom>
          <a:solidFill>
            <a:srgbClr val="00AFEF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91100" y="1956816"/>
            <a:ext cx="601980" cy="753110"/>
          </a:xfrm>
          <a:custGeom>
            <a:avLst/>
            <a:gdLst/>
            <a:ahLst/>
            <a:cxnLst/>
            <a:rect l="l" t="t" r="r" b="b"/>
            <a:pathLst>
              <a:path w="601979" h="753110">
                <a:moveTo>
                  <a:pt x="474599" y="0"/>
                </a:moveTo>
                <a:lnTo>
                  <a:pt x="115824" y="0"/>
                </a:lnTo>
                <a:lnTo>
                  <a:pt x="0" y="752856"/>
                </a:lnTo>
                <a:lnTo>
                  <a:pt x="601979" y="740537"/>
                </a:lnTo>
                <a:lnTo>
                  <a:pt x="474599" y="0"/>
                </a:lnTo>
                <a:close/>
              </a:path>
            </a:pathLst>
          </a:custGeom>
          <a:solidFill>
            <a:srgbClr val="AB99C1">
              <a:alpha val="4862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95388" y="1956816"/>
            <a:ext cx="601980" cy="753110"/>
          </a:xfrm>
          <a:custGeom>
            <a:avLst/>
            <a:gdLst/>
            <a:ahLst/>
            <a:cxnLst/>
            <a:rect l="l" t="t" r="r" b="b"/>
            <a:pathLst>
              <a:path w="601979" h="753110">
                <a:moveTo>
                  <a:pt x="474598" y="0"/>
                </a:moveTo>
                <a:lnTo>
                  <a:pt x="115823" y="0"/>
                </a:lnTo>
                <a:lnTo>
                  <a:pt x="0" y="752856"/>
                </a:lnTo>
                <a:lnTo>
                  <a:pt x="601979" y="740537"/>
                </a:lnTo>
                <a:lnTo>
                  <a:pt x="474598" y="0"/>
                </a:lnTo>
                <a:close/>
              </a:path>
            </a:pathLst>
          </a:custGeom>
          <a:solidFill>
            <a:srgbClr val="FF0000">
              <a:alpha val="4901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77640" y="1975104"/>
            <a:ext cx="276225" cy="1080770"/>
          </a:xfrm>
          <a:custGeom>
            <a:avLst/>
            <a:gdLst/>
            <a:ahLst/>
            <a:cxnLst/>
            <a:rect l="l" t="t" r="r" b="b"/>
            <a:pathLst>
              <a:path w="276225" h="1080770">
                <a:moveTo>
                  <a:pt x="0" y="0"/>
                </a:moveTo>
                <a:lnTo>
                  <a:pt x="0" y="1080516"/>
                </a:lnTo>
                <a:lnTo>
                  <a:pt x="275844" y="54025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26708" y="1975104"/>
            <a:ext cx="277495" cy="1080770"/>
          </a:xfrm>
          <a:custGeom>
            <a:avLst/>
            <a:gdLst/>
            <a:ahLst/>
            <a:cxnLst/>
            <a:rect l="l" t="t" r="r" b="b"/>
            <a:pathLst>
              <a:path w="277495" h="1080770">
                <a:moveTo>
                  <a:pt x="0" y="0"/>
                </a:moveTo>
                <a:lnTo>
                  <a:pt x="0" y="1080516"/>
                </a:lnTo>
                <a:lnTo>
                  <a:pt x="277367" y="54025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1123" y="2004060"/>
            <a:ext cx="1043940" cy="1021080"/>
          </a:xfrm>
          <a:custGeom>
            <a:avLst/>
            <a:gdLst/>
            <a:ahLst/>
            <a:cxnLst/>
            <a:rect l="l" t="t" r="r" b="b"/>
            <a:pathLst>
              <a:path w="1043939" h="1021080">
                <a:moveTo>
                  <a:pt x="521970" y="0"/>
                </a:moveTo>
                <a:lnTo>
                  <a:pt x="474459" y="2086"/>
                </a:lnTo>
                <a:lnTo>
                  <a:pt x="428144" y="8226"/>
                </a:lnTo>
                <a:lnTo>
                  <a:pt x="383209" y="18238"/>
                </a:lnTo>
                <a:lnTo>
                  <a:pt x="339837" y="31943"/>
                </a:lnTo>
                <a:lnTo>
                  <a:pt x="298213" y="49160"/>
                </a:lnTo>
                <a:lnTo>
                  <a:pt x="258521" y="69708"/>
                </a:lnTo>
                <a:lnTo>
                  <a:pt x="220945" y="93409"/>
                </a:lnTo>
                <a:lnTo>
                  <a:pt x="185670" y="120080"/>
                </a:lnTo>
                <a:lnTo>
                  <a:pt x="152881" y="149542"/>
                </a:lnTo>
                <a:lnTo>
                  <a:pt x="122760" y="181615"/>
                </a:lnTo>
                <a:lnTo>
                  <a:pt x="95493" y="216118"/>
                </a:lnTo>
                <a:lnTo>
                  <a:pt x="71263" y="252871"/>
                </a:lnTo>
                <a:lnTo>
                  <a:pt x="50256" y="291693"/>
                </a:lnTo>
                <a:lnTo>
                  <a:pt x="32655" y="332405"/>
                </a:lnTo>
                <a:lnTo>
                  <a:pt x="18645" y="374826"/>
                </a:lnTo>
                <a:lnTo>
                  <a:pt x="8409" y="418775"/>
                </a:lnTo>
                <a:lnTo>
                  <a:pt x="2133" y="464073"/>
                </a:lnTo>
                <a:lnTo>
                  <a:pt x="0" y="510539"/>
                </a:lnTo>
                <a:lnTo>
                  <a:pt x="2133" y="557006"/>
                </a:lnTo>
                <a:lnTo>
                  <a:pt x="8409" y="602304"/>
                </a:lnTo>
                <a:lnTo>
                  <a:pt x="18645" y="646253"/>
                </a:lnTo>
                <a:lnTo>
                  <a:pt x="32655" y="688674"/>
                </a:lnTo>
                <a:lnTo>
                  <a:pt x="50256" y="729386"/>
                </a:lnTo>
                <a:lnTo>
                  <a:pt x="71263" y="768208"/>
                </a:lnTo>
                <a:lnTo>
                  <a:pt x="95493" y="804961"/>
                </a:lnTo>
                <a:lnTo>
                  <a:pt x="122760" y="839464"/>
                </a:lnTo>
                <a:lnTo>
                  <a:pt x="152881" y="871537"/>
                </a:lnTo>
                <a:lnTo>
                  <a:pt x="185670" y="900999"/>
                </a:lnTo>
                <a:lnTo>
                  <a:pt x="220945" y="927670"/>
                </a:lnTo>
                <a:lnTo>
                  <a:pt x="258521" y="951371"/>
                </a:lnTo>
                <a:lnTo>
                  <a:pt x="298213" y="971919"/>
                </a:lnTo>
                <a:lnTo>
                  <a:pt x="339837" y="989136"/>
                </a:lnTo>
                <a:lnTo>
                  <a:pt x="383209" y="1002841"/>
                </a:lnTo>
                <a:lnTo>
                  <a:pt x="428144" y="1012853"/>
                </a:lnTo>
                <a:lnTo>
                  <a:pt x="474459" y="1018993"/>
                </a:lnTo>
                <a:lnTo>
                  <a:pt x="521970" y="1021079"/>
                </a:lnTo>
                <a:lnTo>
                  <a:pt x="569481" y="1018993"/>
                </a:lnTo>
                <a:lnTo>
                  <a:pt x="615798" y="1012853"/>
                </a:lnTo>
                <a:lnTo>
                  <a:pt x="660735" y="1002841"/>
                </a:lnTo>
                <a:lnTo>
                  <a:pt x="704107" y="989136"/>
                </a:lnTo>
                <a:lnTo>
                  <a:pt x="745732" y="971919"/>
                </a:lnTo>
                <a:lnTo>
                  <a:pt x="785424" y="951371"/>
                </a:lnTo>
                <a:lnTo>
                  <a:pt x="822999" y="927670"/>
                </a:lnTo>
                <a:lnTo>
                  <a:pt x="858274" y="900999"/>
                </a:lnTo>
                <a:lnTo>
                  <a:pt x="891063" y="871537"/>
                </a:lnTo>
                <a:lnTo>
                  <a:pt x="921183" y="839464"/>
                </a:lnTo>
                <a:lnTo>
                  <a:pt x="948450" y="804961"/>
                </a:lnTo>
                <a:lnTo>
                  <a:pt x="972678" y="768208"/>
                </a:lnTo>
                <a:lnTo>
                  <a:pt x="993685" y="729386"/>
                </a:lnTo>
                <a:lnTo>
                  <a:pt x="1011285" y="688674"/>
                </a:lnTo>
                <a:lnTo>
                  <a:pt x="1025295" y="646253"/>
                </a:lnTo>
                <a:lnTo>
                  <a:pt x="1035530" y="602304"/>
                </a:lnTo>
                <a:lnTo>
                  <a:pt x="1041807" y="557006"/>
                </a:lnTo>
                <a:lnTo>
                  <a:pt x="1043939" y="510539"/>
                </a:lnTo>
                <a:lnTo>
                  <a:pt x="1041807" y="464073"/>
                </a:lnTo>
                <a:lnTo>
                  <a:pt x="1035530" y="418775"/>
                </a:lnTo>
                <a:lnTo>
                  <a:pt x="1025295" y="374826"/>
                </a:lnTo>
                <a:lnTo>
                  <a:pt x="1011285" y="332405"/>
                </a:lnTo>
                <a:lnTo>
                  <a:pt x="993685" y="291693"/>
                </a:lnTo>
                <a:lnTo>
                  <a:pt x="972678" y="252871"/>
                </a:lnTo>
                <a:lnTo>
                  <a:pt x="948450" y="216118"/>
                </a:lnTo>
                <a:lnTo>
                  <a:pt x="921183" y="181615"/>
                </a:lnTo>
                <a:lnTo>
                  <a:pt x="891063" y="149542"/>
                </a:lnTo>
                <a:lnTo>
                  <a:pt x="858274" y="120080"/>
                </a:lnTo>
                <a:lnTo>
                  <a:pt x="822999" y="93409"/>
                </a:lnTo>
                <a:lnTo>
                  <a:pt x="785424" y="69708"/>
                </a:lnTo>
                <a:lnTo>
                  <a:pt x="745732" y="49160"/>
                </a:lnTo>
                <a:lnTo>
                  <a:pt x="704107" y="31943"/>
                </a:lnTo>
                <a:lnTo>
                  <a:pt x="660735" y="18238"/>
                </a:lnTo>
                <a:lnTo>
                  <a:pt x="615798" y="8226"/>
                </a:lnTo>
                <a:lnTo>
                  <a:pt x="569481" y="2086"/>
                </a:lnTo>
                <a:lnTo>
                  <a:pt x="52197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78839" y="2379344"/>
            <a:ext cx="5118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맑은 고딕"/>
                <a:cs typeface="맑은 고딕"/>
              </a:rPr>
              <a:t>L</a:t>
            </a:r>
            <a:r>
              <a:rPr dirty="0" sz="1600" spc="-15" b="1">
                <a:solidFill>
                  <a:srgbClr val="FFFFFF"/>
                </a:solidFill>
                <a:latin typeface="맑은 고딕"/>
                <a:cs typeface="맑은 고딕"/>
              </a:rPr>
              <a:t>i</a:t>
            </a:r>
            <a:r>
              <a:rPr dirty="0" sz="1600" spc="-5" b="1">
                <a:solidFill>
                  <a:srgbClr val="FFFFFF"/>
                </a:solidFill>
                <a:latin typeface="맑은 고딕"/>
                <a:cs typeface="맑은 고딕"/>
              </a:rPr>
              <a:t>ght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155" y="4099940"/>
            <a:ext cx="741680" cy="117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맑은 고딕"/>
                <a:cs typeface="맑은 고딕"/>
              </a:rPr>
              <a:t>조작방법</a:t>
            </a:r>
            <a:endParaRPr sz="1400">
              <a:latin typeface="맑은 고딕"/>
              <a:cs typeface="맑은 고딕"/>
            </a:endParaRPr>
          </a:p>
          <a:p>
            <a:pPr marL="12700" marR="5080" indent="1905">
              <a:lnSpc>
                <a:spcPts val="3750"/>
              </a:lnSpc>
              <a:spcBef>
                <a:spcPts val="370"/>
              </a:spcBef>
            </a:pPr>
            <a:r>
              <a:rPr dirty="0" sz="1400" b="1">
                <a:latin typeface="맑은 고딕"/>
                <a:cs typeface="맑은 고딕"/>
              </a:rPr>
              <a:t>생성시간  염소농도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861" y="5866587"/>
            <a:ext cx="7391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맑은 고딕"/>
                <a:cs typeface="맑은 고딕"/>
              </a:rPr>
              <a:t>사용범위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90572" y="6597395"/>
            <a:ext cx="5952490" cy="0"/>
          </a:xfrm>
          <a:custGeom>
            <a:avLst/>
            <a:gdLst/>
            <a:ahLst/>
            <a:cxnLst/>
            <a:rect l="l" t="t" r="r" b="b"/>
            <a:pathLst>
              <a:path w="5952490" h="0">
                <a:moveTo>
                  <a:pt x="0" y="0"/>
                </a:moveTo>
                <a:lnTo>
                  <a:pt x="5951982" y="0"/>
                </a:lnTo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290572" y="3613403"/>
          <a:ext cx="6026785" cy="295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/>
                <a:gridCol w="2389505"/>
                <a:gridCol w="1859914"/>
              </a:tblGrid>
              <a:tr h="39116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1단계</a:t>
                      </a:r>
                      <a:r>
                        <a:rPr dirty="0" sz="1400" spc="-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(청색)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24765"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638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2단계</a:t>
                      </a:r>
                      <a:r>
                        <a:rPr dirty="0" sz="1400" spc="-8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(보라색)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1905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ts val="1680"/>
                        </a:lnSpc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3단계</a:t>
                      </a:r>
                      <a:r>
                        <a:rPr dirty="0" sz="1400" spc="-4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(빨간색)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0">
                    <a:lnL w="9525">
                      <a:solidFill>
                        <a:srgbClr val="7E7E7E"/>
                      </a:solidFill>
                      <a:prstDash val="solid"/>
                    </a:lnL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버튼 1번</a:t>
                      </a:r>
                      <a:r>
                        <a:rPr dirty="0" sz="1400" spc="-4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누름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17399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912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버튼 2번</a:t>
                      </a:r>
                      <a:r>
                        <a:rPr dirty="0" sz="1400" spc="-1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누름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14224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버튼 3번</a:t>
                      </a:r>
                      <a:r>
                        <a:rPr dirty="0" sz="1400" spc="-6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누름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14351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3분</a:t>
                      </a:r>
                      <a:r>
                        <a:rPr dirty="0" sz="1400" spc="-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이내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9525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1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4분</a:t>
                      </a:r>
                      <a:r>
                        <a:rPr dirty="0" sz="1400" spc="-2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이내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80645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94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5분</a:t>
                      </a:r>
                      <a:r>
                        <a:rPr dirty="0" sz="1400" spc="-3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이내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7874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3 </a:t>
                      </a:r>
                      <a:r>
                        <a:rPr dirty="0" sz="1400" spc="-5" b="1">
                          <a:latin typeface="맑은 고딕"/>
                          <a:cs typeface="맑은 고딕"/>
                        </a:rPr>
                        <a:t>ppm</a:t>
                      </a:r>
                      <a:r>
                        <a:rPr dirty="0" sz="1400" spc="-4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내외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13589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422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6 ppm</a:t>
                      </a:r>
                      <a:r>
                        <a:rPr dirty="0" sz="14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내외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11811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400" b="1">
                          <a:latin typeface="맑은 고딕"/>
                          <a:cs typeface="맑은 고딕"/>
                        </a:rPr>
                        <a:t>9 ppm</a:t>
                      </a:r>
                      <a:r>
                        <a:rPr dirty="0" sz="1400" spc="-6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400" b="1">
                          <a:latin typeface="맑은 고딕"/>
                          <a:cs typeface="맑은 고딕"/>
                        </a:rPr>
                        <a:t>내외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B="0" marT="118110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195" marR="18542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맑은 고딕"/>
                          <a:cs typeface="맑은 고딕"/>
                        </a:rPr>
                        <a:t>인체 피부에 직접</a:t>
                      </a:r>
                      <a:r>
                        <a:rPr dirty="0" sz="1100" spc="-8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100">
                          <a:latin typeface="맑은 고딕"/>
                          <a:cs typeface="맑은 고딕"/>
                        </a:rPr>
                        <a:t>닿거나  유아용품, 식기 및  코팅제가 추가된 제품등,  강아지등 애완동물</a:t>
                      </a:r>
                      <a:r>
                        <a:rPr dirty="0" sz="1100" spc="-7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100">
                          <a:latin typeface="맑은 고딕"/>
                          <a:cs typeface="맑은 고딕"/>
                        </a:rPr>
                        <a:t>살균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B="0" marT="5080"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66700" marR="19875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맑은 고딕"/>
                          <a:cs typeface="맑은 고딕"/>
                        </a:rPr>
                        <a:t>다중이용물품이나 공공</a:t>
                      </a:r>
                      <a:r>
                        <a:rPr dirty="0" sz="1100" spc="-9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100">
                          <a:latin typeface="맑은 고딕"/>
                          <a:cs typeface="맑은 고딕"/>
                        </a:rPr>
                        <a:t>화장실  및 주방</a:t>
                      </a:r>
                      <a:r>
                        <a:rPr dirty="0" sz="1100" spc="-2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100">
                          <a:latin typeface="맑은 고딕"/>
                          <a:cs typeface="맑은 고딕"/>
                        </a:rPr>
                        <a:t>위생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000" spc="-10">
                          <a:latin typeface="맑은 고딕"/>
                          <a:cs typeface="맑은 고딕"/>
                        </a:rPr>
                        <a:t>화장실변기, 자전거, </a:t>
                      </a:r>
                      <a:r>
                        <a:rPr dirty="0" sz="1000" spc="-5">
                          <a:latin typeface="맑은 고딕"/>
                          <a:cs typeface="맑은 고딕"/>
                        </a:rPr>
                        <a:t>문</a:t>
                      </a:r>
                      <a:r>
                        <a:rPr dirty="0" sz="1000" spc="4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00" spc="-5">
                          <a:latin typeface="맑은 고딕"/>
                          <a:cs typeface="맑은 고딕"/>
                        </a:rPr>
                        <a:t>손잡이,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맑은 고딕"/>
                          <a:cs typeface="맑은 고딕"/>
                        </a:rPr>
                        <a:t>대중교통</a:t>
                      </a:r>
                      <a:r>
                        <a:rPr dirty="0" sz="100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00" spc="-5">
                          <a:latin typeface="맑은 고딕"/>
                          <a:cs typeface="맑은 고딕"/>
                        </a:rPr>
                        <a:t>손잡이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B="0" marT="4445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98145" marR="144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맑은 고딕"/>
                          <a:cs typeface="맑은 고딕"/>
                        </a:rPr>
                        <a:t>타일이나</a:t>
                      </a:r>
                      <a:r>
                        <a:rPr dirty="0" sz="1100" spc="-8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100">
                          <a:latin typeface="맑은 고딕"/>
                          <a:cs typeface="맑은 고딕"/>
                        </a:rPr>
                        <a:t>바닥청소등  청소가 필요한</a:t>
                      </a:r>
                      <a:r>
                        <a:rPr dirty="0" sz="1100" spc="-5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100">
                          <a:latin typeface="맑은 고딕"/>
                          <a:cs typeface="맑은 고딕"/>
                        </a:rPr>
                        <a:t>사항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dirty="0" sz="1050" spc="0">
                          <a:latin typeface="맑은 고딕"/>
                          <a:cs typeface="맑은 고딕"/>
                        </a:rPr>
                        <a:t>화장실 </a:t>
                      </a:r>
                      <a:r>
                        <a:rPr dirty="0" sz="1050">
                          <a:latin typeface="맑은 고딕"/>
                          <a:cs typeface="맑은 고딕"/>
                        </a:rPr>
                        <a:t>청소,</a:t>
                      </a:r>
                      <a:r>
                        <a:rPr dirty="0" sz="1050" spc="-75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050" spc="0">
                          <a:latin typeface="맑은 고딕"/>
                          <a:cs typeface="맑은 고딕"/>
                        </a:rPr>
                        <a:t>거실바닥청소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B="0" marT="635">
                    <a:lnL w="9525">
                      <a:solidFill>
                        <a:srgbClr val="7E7E7E"/>
                      </a:solidFill>
                      <a:prstDash val="solid"/>
                    </a:lnL>
                    <a:lnT w="9525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233918" y="6167424"/>
            <a:ext cx="1600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0">
                <a:latin typeface="맑은 고딕"/>
                <a:cs typeface="맑은 고딕"/>
              </a:rPr>
              <a:t>등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5576" y="1011174"/>
            <a:ext cx="61906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맑은 고딕"/>
                <a:cs typeface="맑은 고딕"/>
              </a:rPr>
              <a:t>전해수의 염소농도 조절이 가능하며, 단계에 따라 폭넓게 사용할 수</a:t>
            </a:r>
            <a:r>
              <a:rPr dirty="0" sz="1400" spc="-135" b="1">
                <a:latin typeface="맑은 고딕"/>
                <a:cs typeface="맑은 고딕"/>
              </a:rPr>
              <a:t> </a:t>
            </a:r>
            <a:r>
              <a:rPr dirty="0" sz="1400" b="1">
                <a:latin typeface="맑은 고딕"/>
                <a:cs typeface="맑은 고딕"/>
              </a:rPr>
              <a:t>있습니다.</a:t>
            </a:r>
            <a:endParaRPr sz="1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Registered User</dc:creator>
  <dc:title>PowerPoint 프레젠테이션</dc:title>
  <dcterms:created xsi:type="dcterms:W3CDTF">2020-03-19T03:42:23Z</dcterms:created>
  <dcterms:modified xsi:type="dcterms:W3CDTF">2020-03-19T03:42:23Z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2020-03-19T00:00:00Z</vt:filetime>
  </property>
</Properties>
</file>